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9" r:id="rId3"/>
    <p:sldId id="267" r:id="rId4"/>
    <p:sldId id="270" r:id="rId5"/>
    <p:sldId id="268" r:id="rId6"/>
    <p:sldId id="271" r:id="rId7"/>
    <p:sldId id="260" r:id="rId8"/>
    <p:sldId id="261" r:id="rId9"/>
    <p:sldId id="321" r:id="rId10"/>
    <p:sldId id="322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01" r:id="rId47"/>
    <p:sldId id="302" r:id="rId48"/>
    <p:sldId id="293" r:id="rId49"/>
    <p:sldId id="294" r:id="rId50"/>
    <p:sldId id="299" r:id="rId51"/>
    <p:sldId id="300" r:id="rId52"/>
    <p:sldId id="295" r:id="rId53"/>
    <p:sldId id="296" r:id="rId54"/>
    <p:sldId id="297" r:id="rId55"/>
    <p:sldId id="298" r:id="rId56"/>
    <p:sldId id="258" r:id="rId57"/>
    <p:sldId id="262" r:id="rId58"/>
    <p:sldId id="259" r:id="rId59"/>
    <p:sldId id="264" r:id="rId60"/>
    <p:sldId id="263" r:id="rId61"/>
    <p:sldId id="266" r:id="rId62"/>
    <p:sldId id="2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544" autoAdjust="0"/>
  </p:normalViewPr>
  <p:slideViewPr>
    <p:cSldViewPr snapToGrid="0">
      <p:cViewPr varScale="1">
        <p:scale>
          <a:sx n="67" d="100"/>
          <a:sy n="67" d="100"/>
        </p:scale>
        <p:origin x="12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6:48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22,'2140'0,"-1711"-10,44-1,5 11,-459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6:48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22,'2140'0,"-1711"-10,44-1,5 11,-459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02.9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95,'64'-3,"78"-13,25-2,250 13,-289 5,-35-4,118-21,-151 16,20 1,131 2,80 22,81 0,102-4,-124 9,-199-16,39 3,-162-3,0 1,-1 1,48 20,-32-11,-15-6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08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37:14.0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43 0,'-1440'-42'0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19.8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23,'-365'-16,"330"13,-373-1,221 6,-419-2,561 4,30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22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2795 2,'-89'-1,"-98"3,130 8,41-6,-1-1,-24 1,-49-3,8-1,-154 21,162-11,0-3,-91-4,103-1,-109 20,92-8,28-4,1-2,-72 1,-991-11,1094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37.07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1734 19,'-122'3,"-177"26,179-12,0-6,0-5,-124-9,83-17,96 9,-79-1,122 12,0-1,0-1,-32-7,29 5,-48-4,-8-1,60 6,3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37:39.91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28:12.47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3:59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2795 2,'-89'-1,"-98"3,130 8,41-6,-1-1,-24 1,-49-3,8-1,-154 21,162-11,0-3,-91-4,103-1,-109 20,92-8,28-4,1-2,-72 1,-991-11,1094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02.9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95,'64'-3,"78"-13,25-2,250 13,-289 5,-35-4,118-21,-151 16,20 1,131 2,80 22,81 0,102-4,-124 9,-199-16,39 3,-162-3,0 1,-1 1,48 20,-32-11,-15-6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09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22,'2140'0,"-1711"-10,44-1,5 11,-459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19.91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44:34.8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44:45.9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43 0,'-1440'-42'0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45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23,'-365'-16,"330"13,-373-1,221 6,-419-2,561 4,30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45.9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1734 19,'-122'3,"-177"26,179-12,0-6,0-5,-124-9,83-17,96 9,-79-1,122 12,0-1,0-1,-32-7,29 5,-48-4,-8-1,60 6,3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5:28:54.4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29:31.09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3:59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2795 2,'-89'-1,"-98"3,130 8,41-6,-1-1,-24 1,-49-3,8-1,-154 21,162-11,0-3,-91-4,103-1,-109 20,92-8,28-4,1-2,-72 1,-991-11,1094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09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22,'2140'0,"-1711"-10,44-1,5 11,-459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08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19.91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44:34.8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44:45.9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43 0,'-1440'-42'0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45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23,'-365'-16,"330"13,-373-1,221 6,-419-2,561 4,30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44:45.9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1734 19,'-122'3,"-177"26,179-12,0-6,0-5,-124-9,83-17,96 9,-79-1,122 12,0-1,0-1,-32-7,29 5,-48-4,-8-1,60 6,3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30:07.52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5:30:30.3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64,'1020'0,"-758"-15,-174 8,202-9,-158 11,-27-5,31 0,-79 9,244 8,-249-3,-1 3,0 2,90 28,-108-27,-1-2,2-1,50 4,103-4,-142-6,159-1,-185-1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37:14.0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43 0,'-1440'-42'0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19.8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23,'-365'-16,"330"13,-373-1,221 6,-419-2,561 4,30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22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2795 2,'-89'-1,"-98"3,130 8,41-6,-1-1,-24 1,-49-3,8-1,-154 21,162-11,0-3,-91-4,103-1,-109 20,92-8,28-4,1-2,-72 1,-991-11,1094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4:37:37.07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1734 19,'-122'3,"-177"26,179-12,0-6,0-5,-124-9,83-17,96 9,-79-1,122 12,0-1,0-1,-32-7,29 5,-48-4,-8-1,60 6,3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4:37:39.91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36:51.34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3408 1 0,'-3407'63'0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1FFF4-FE51-4CDF-839E-3741B98BFBFF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7A253-D4C4-4681-8A53-29F402D7D2D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20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826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Dropout de 0.05</a:t>
            </a:r>
            <a:r>
              <a:rPr lang="fr-FR" dirty="0"/>
              <a:t> = seulement 5 % désactivés → régularisation plus faible.</a:t>
            </a:r>
          </a:p>
          <a:p>
            <a:r>
              <a:rPr lang="fr-FR" b="1" dirty="0"/>
              <a:t>Réduction du dropout</a:t>
            </a:r>
            <a:r>
              <a:rPr lang="fr-FR" dirty="0"/>
              <a:t> → amélioration de la reconstruction, car moins de bruit injecté.</a:t>
            </a:r>
          </a:p>
          <a:p>
            <a:endParaRPr lang="fr-FR" dirty="0"/>
          </a:p>
          <a:p>
            <a:pPr>
              <a:buNone/>
            </a:pPr>
            <a:r>
              <a:rPr lang="fr-FR" dirty="0"/>
              <a:t>Train </a:t>
            </a:r>
            <a:r>
              <a:rPr lang="fr-FR" dirty="0" err="1"/>
              <a:t>Loss</a:t>
            </a:r>
            <a:r>
              <a:rPr lang="fr-FR" dirty="0"/>
              <a:t> descend plus rapidement et plus bas.</a:t>
            </a:r>
          </a:p>
          <a:p>
            <a:pPr>
              <a:buNone/>
            </a:pPr>
            <a:r>
              <a:rPr lang="fr-FR" dirty="0"/>
              <a:t>Validation </a:t>
            </a:r>
            <a:r>
              <a:rPr lang="fr-FR" dirty="0" err="1"/>
              <a:t>Loss</a:t>
            </a:r>
            <a:r>
              <a:rPr lang="fr-FR" dirty="0"/>
              <a:t> suit bien → pas de signe clair d'</a:t>
            </a:r>
            <a:r>
              <a:rPr lang="fr-FR" dirty="0" err="1"/>
              <a:t>overfitting</a:t>
            </a:r>
            <a:r>
              <a:rPr lang="fr-FR" dirty="0"/>
              <a:t> ici.</a:t>
            </a:r>
          </a:p>
          <a:p>
            <a:r>
              <a:rPr lang="fr-FR" dirty="0"/>
              <a:t>L’écart entre train et val est réduit, ce qui est bon.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65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b="1" dirty="0"/>
              <a:t>dropout = 0.05</a:t>
            </a:r>
            <a:r>
              <a:rPr lang="fr-FR" dirty="0"/>
              <a:t> : beaucoup plus de </a:t>
            </a:r>
            <a:r>
              <a:rPr lang="fr-FR" b="1" dirty="0"/>
              <a:t>richesse structurelle</a:t>
            </a:r>
            <a:r>
              <a:rPr lang="fr-FR" dirty="0"/>
              <a:t> et de </a:t>
            </a:r>
            <a:r>
              <a:rPr lang="fr-FR" b="1" dirty="0"/>
              <a:t>dispersion</a:t>
            </a:r>
            <a:r>
              <a:rPr lang="fr-FR" dirty="0"/>
              <a:t>, on voit émerger des </a:t>
            </a:r>
            <a:r>
              <a:rPr lang="fr-FR" b="1" dirty="0"/>
              <a:t>groupes distincts</a:t>
            </a:r>
            <a:r>
              <a:rPr lang="fr-FR" dirty="0"/>
              <a:t> → la représentation latente est plus informative.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 </a:t>
            </a:r>
            <a:r>
              <a:rPr lang="fr-FR" dirty="0"/>
              <a:t>Try dropout of 0.1 ?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6171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Train and val </a:t>
            </a:r>
            <a:r>
              <a:rPr lang="fr-FR" b="1" dirty="0" err="1"/>
              <a:t>loss</a:t>
            </a:r>
            <a:r>
              <a:rPr lang="fr-FR" b="1" dirty="0"/>
              <a:t> </a:t>
            </a:r>
            <a:r>
              <a:rPr lang="fr-FR" b="1" dirty="0" err="1"/>
              <a:t>higher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no </a:t>
            </a:r>
            <a:r>
              <a:rPr lang="fr-FR" b="1" dirty="0" err="1"/>
              <a:t>normalization</a:t>
            </a:r>
            <a:r>
              <a:rPr lang="fr-FR" b="1" dirty="0"/>
              <a:t> of </a:t>
            </a:r>
            <a:r>
              <a:rPr lang="fr-FR" b="1" dirty="0" err="1"/>
              <a:t>tensors</a:t>
            </a:r>
            <a:endParaRPr lang="fr-FR" b="1" dirty="0"/>
          </a:p>
          <a:p>
            <a:endParaRPr lang="fr-FR" b="1" dirty="0"/>
          </a:p>
          <a:p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normalization</a:t>
            </a:r>
            <a:r>
              <a:rPr lang="fr-FR" b="1" dirty="0"/>
              <a:t> of </a:t>
            </a:r>
            <a:r>
              <a:rPr lang="fr-FR" b="1" dirty="0" err="1"/>
              <a:t>tensors</a:t>
            </a:r>
            <a:r>
              <a:rPr lang="fr-FR" b="1" dirty="0"/>
              <a:t>:</a:t>
            </a:r>
          </a:p>
          <a:p>
            <a:r>
              <a:rPr lang="fr-FR" b="1" dirty="0"/>
              <a:t>Stabilité numérique accrue</a:t>
            </a:r>
            <a:r>
              <a:rPr lang="fr-FR" dirty="0"/>
              <a:t> : la normalisation supplémentaire réduit l’amplitude d’entrée, ce qui aide l’optimiseur à converger plus rapidement.</a:t>
            </a:r>
          </a:p>
          <a:p>
            <a:r>
              <a:rPr lang="fr-FR" b="1" dirty="0"/>
              <a:t>Perte de reconstruction plus basse</a:t>
            </a:r>
            <a:r>
              <a:rPr lang="fr-FR" dirty="0"/>
              <a:t> sur le training </a:t>
            </a:r>
            <a:r>
              <a:rPr lang="fr-FR" b="1" dirty="0"/>
              <a:t>et</a:t>
            </a:r>
            <a:r>
              <a:rPr lang="fr-FR" dirty="0"/>
              <a:t> la validation, ce qui indique un meilleur encodage.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546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Meilleure</a:t>
            </a:r>
            <a:r>
              <a:rPr lang="en-US" b="1" dirty="0"/>
              <a:t> distribution </a:t>
            </a:r>
            <a:r>
              <a:rPr lang="en-US" b="1" dirty="0" err="1"/>
              <a:t>légérement</a:t>
            </a:r>
            <a:endParaRPr lang="en-CA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08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Autoencoder</a:t>
            </a:r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alpha = 5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Val </a:t>
            </a:r>
            <a:r>
              <a:rPr lang="fr-FR" dirty="0" err="1"/>
              <a:t>Loss</a:t>
            </a:r>
            <a:r>
              <a:rPr lang="fr-FR" dirty="0"/>
              <a:t> atteint </a:t>
            </a:r>
            <a:r>
              <a:rPr lang="fr-FR" b="1" dirty="0"/>
              <a:t>0.0833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Train </a:t>
            </a:r>
            <a:r>
              <a:rPr lang="fr-FR" dirty="0" err="1"/>
              <a:t>Loss</a:t>
            </a:r>
            <a:r>
              <a:rPr lang="fr-FR" dirty="0"/>
              <a:t> converge autour de </a:t>
            </a:r>
            <a:r>
              <a:rPr lang="fr-FR" b="1" dirty="0"/>
              <a:t>1.89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alpha = 10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Val </a:t>
            </a:r>
            <a:r>
              <a:rPr lang="fr-FR" dirty="0" err="1"/>
              <a:t>Loss</a:t>
            </a:r>
            <a:r>
              <a:rPr lang="fr-FR" dirty="0"/>
              <a:t> autour de </a:t>
            </a:r>
            <a:r>
              <a:rPr lang="fr-FR" b="1" dirty="0"/>
              <a:t>0.15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Train </a:t>
            </a:r>
            <a:r>
              <a:rPr lang="fr-FR" dirty="0" err="1"/>
              <a:t>Loss</a:t>
            </a:r>
            <a:r>
              <a:rPr lang="fr-FR" dirty="0"/>
              <a:t> vers </a:t>
            </a:r>
            <a:r>
              <a:rPr lang="fr-FR" b="1" dirty="0"/>
              <a:t>3.16</a:t>
            </a:r>
            <a:endParaRPr lang="fr-FR" dirty="0"/>
          </a:p>
          <a:p>
            <a:endParaRPr lang="fr-FR" dirty="0"/>
          </a:p>
          <a:p>
            <a:r>
              <a:rPr lang="fr-FR" dirty="0"/>
              <a:t>→ </a:t>
            </a:r>
            <a:r>
              <a:rPr lang="fr-FR" b="1" dirty="0"/>
              <a:t>Réduction significative</a:t>
            </a:r>
            <a:r>
              <a:rPr lang="fr-FR" dirty="0"/>
              <a:t> de la </a:t>
            </a:r>
            <a:r>
              <a:rPr lang="fr-FR" dirty="0" err="1"/>
              <a:t>loss</a:t>
            </a:r>
            <a:r>
              <a:rPr lang="fr-FR" dirty="0"/>
              <a:t> de validation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</a:t>
            </a:r>
            <a:r>
              <a:rPr lang="fr-FR" b="1" dirty="0"/>
              <a:t>bon indicateur de reconstruction plus fidèle</a:t>
            </a:r>
            <a:r>
              <a:rPr lang="fr-FR" dirty="0"/>
              <a:t>.</a:t>
            </a:r>
          </a:p>
          <a:p>
            <a:endParaRPr lang="fr-FR" dirty="0"/>
          </a:p>
          <a:p>
            <a:pPr>
              <a:buNone/>
            </a:pPr>
            <a:r>
              <a:rPr lang="en-CA" b="1" dirty="0"/>
              <a:t>Drug Autoencoder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alpha = 5</a:t>
            </a:r>
            <a:r>
              <a:rPr lang="en-CA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Val Loss ≈ </a:t>
            </a:r>
            <a:r>
              <a:rPr lang="en-CA" b="1" dirty="0"/>
              <a:t>0.285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alpha = 10</a:t>
            </a:r>
            <a:r>
              <a:rPr lang="en-CA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Val Loss ≈ </a:t>
            </a:r>
            <a:r>
              <a:rPr lang="en-CA" b="1" dirty="0"/>
              <a:t>0.376</a:t>
            </a:r>
            <a:endParaRPr lang="en-CA" dirty="0"/>
          </a:p>
          <a:p>
            <a:r>
              <a:rPr lang="en-CA" dirty="0"/>
              <a:t>→ Encore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fois</a:t>
            </a:r>
            <a:r>
              <a:rPr lang="en-CA" dirty="0"/>
              <a:t>, </a:t>
            </a:r>
            <a:r>
              <a:rPr lang="en-CA" b="1" dirty="0"/>
              <a:t>alpha = 5</a:t>
            </a:r>
            <a:r>
              <a:rPr lang="en-CA" dirty="0"/>
              <a:t> </a:t>
            </a:r>
            <a:r>
              <a:rPr lang="en-CA" dirty="0" err="1"/>
              <a:t>donne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meilleure</a:t>
            </a:r>
            <a:r>
              <a:rPr lang="en-CA" dirty="0"/>
              <a:t> reconstruction.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17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4B755-72AA-3B45-FC63-622C825E6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1CD3330-2956-ACE2-3DD2-0CDF59142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C34F61-9D2E-7BA6-9776-54A494448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5839D3-1C4A-19DD-3DED-13C49EFF2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092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</a:t>
            </a:r>
            <a:r>
              <a:rPr lang="fr-FR" b="1" dirty="0" err="1"/>
              <a:t>latent_dim</a:t>
            </a:r>
            <a:r>
              <a:rPr lang="fr-FR" b="1" dirty="0"/>
              <a:t> 100/25 : Train </a:t>
            </a:r>
            <a:r>
              <a:rPr lang="fr-FR" b="1" dirty="0" err="1"/>
              <a:t>Loss</a:t>
            </a:r>
            <a:r>
              <a:rPr lang="fr-FR" dirty="0"/>
              <a:t> passe de 12.07 → 1.96,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0.116 → 0.086.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Avec </a:t>
            </a:r>
            <a:r>
              <a:rPr lang="fr-FR" b="1" dirty="0" err="1"/>
              <a:t>latent_dim</a:t>
            </a:r>
            <a:r>
              <a:rPr lang="fr-FR" b="1" dirty="0"/>
              <a:t> 50/50</a:t>
            </a:r>
            <a:r>
              <a:rPr lang="fr-FR" b="0" dirty="0"/>
              <a:t> </a:t>
            </a:r>
            <a:r>
              <a:rPr lang="fr-FR" b="1" dirty="0"/>
              <a:t>:</a:t>
            </a:r>
            <a:r>
              <a:rPr lang="fr-FR" b="0" dirty="0"/>
              <a:t> </a:t>
            </a:r>
            <a:r>
              <a:rPr lang="fr-FR" b="1" dirty="0"/>
              <a:t>Train </a:t>
            </a:r>
            <a:r>
              <a:rPr lang="fr-FR" b="1" dirty="0" err="1"/>
              <a:t>Loss</a:t>
            </a:r>
            <a:r>
              <a:rPr lang="fr-FR" dirty="0"/>
              <a:t> passe de 19.06 → 1.89,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0.131 → 0.083.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drugs</a:t>
            </a:r>
            <a:r>
              <a:rPr lang="fr-FR" b="1" dirty="0"/>
              <a:t> 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</a:t>
            </a:r>
            <a:r>
              <a:rPr lang="fr-FR" b="1" dirty="0" err="1"/>
              <a:t>latent_dim</a:t>
            </a:r>
            <a:r>
              <a:rPr lang="fr-FR" b="1" dirty="0"/>
              <a:t> 100/25 : Train </a:t>
            </a:r>
            <a:r>
              <a:rPr lang="fr-FR" b="1" dirty="0" err="1"/>
              <a:t>Loss</a:t>
            </a:r>
            <a:r>
              <a:rPr lang="fr-FR" dirty="0"/>
              <a:t> passe de 9.19 → 3.24,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0.46 → 0.28.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Avec </a:t>
            </a:r>
            <a:r>
              <a:rPr lang="fr-FR" b="1" dirty="0" err="1"/>
              <a:t>latent_dim</a:t>
            </a:r>
            <a:r>
              <a:rPr lang="fr-FR" b="1" dirty="0"/>
              <a:t> 50/50</a:t>
            </a:r>
            <a:r>
              <a:rPr lang="fr-FR" b="0" dirty="0"/>
              <a:t> </a:t>
            </a:r>
            <a:r>
              <a:rPr lang="fr-FR" b="1" dirty="0"/>
              <a:t>:</a:t>
            </a:r>
            <a:r>
              <a:rPr lang="fr-FR" b="0" dirty="0"/>
              <a:t> </a:t>
            </a:r>
            <a:r>
              <a:rPr lang="fr-FR" b="1" dirty="0"/>
              <a:t>Train </a:t>
            </a:r>
            <a:r>
              <a:rPr lang="fr-FR" b="1" dirty="0" err="1"/>
              <a:t>Loss</a:t>
            </a:r>
            <a:r>
              <a:rPr lang="fr-FR" dirty="0"/>
              <a:t> passe de 9.27 → 3.02,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0.45 → 0.26.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Ne semble pas changer grand chose</a:t>
            </a:r>
            <a:endParaRPr lang="fr-FR" dirty="0"/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98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8CFD-1957-8F48-354E-6790C93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2B5C2F-F533-6EB6-E75F-4FA91E4DF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86661F-3213-C138-015F-36851D30E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Espace latent cells </a:t>
            </a:r>
            <a:r>
              <a:rPr lang="en-US" dirty="0" err="1"/>
              <a:t>légérement</a:t>
            </a:r>
            <a:r>
              <a:rPr lang="en-US" dirty="0"/>
              <a:t> </a:t>
            </a:r>
            <a:r>
              <a:rPr lang="en-US" dirty="0" err="1"/>
              <a:t>meilleur</a:t>
            </a:r>
            <a:r>
              <a:rPr lang="en-US" dirty="0"/>
              <a:t> ?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BFB0DA-DC3D-2EDC-7341-7CE03013C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98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1C51-345D-CCC2-7333-0E0AF6E50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1FD1B7-BEE7-3E36-2312-1E240751B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96A71B-1EED-0B36-8253-57A4B9DB5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</a:t>
            </a:r>
            <a:r>
              <a:rPr lang="fr-FR" b="1" dirty="0" err="1"/>
              <a:t>normalization</a:t>
            </a:r>
            <a:r>
              <a:rPr lang="fr-FR" b="1" dirty="0"/>
              <a:t> des tenseurs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</a:t>
            </a:r>
            <a:r>
              <a:rPr lang="fr-FR" b="1" dirty="0" err="1"/>
              <a:t>normalization</a:t>
            </a:r>
            <a:r>
              <a:rPr lang="fr-FR" b="1" dirty="0"/>
              <a:t> des tenseurs :</a:t>
            </a:r>
            <a:r>
              <a:rPr lang="fr-FR" b="0" dirty="0"/>
              <a:t> </a:t>
            </a:r>
            <a:r>
              <a:rPr lang="fr-FR" b="1" dirty="0"/>
              <a:t>Train </a:t>
            </a:r>
            <a:r>
              <a:rPr lang="fr-FR" b="1" dirty="0" err="1"/>
              <a:t>Loss</a:t>
            </a:r>
            <a:r>
              <a:rPr lang="fr-FR" dirty="0"/>
              <a:t> passe de 12.07 → 1.96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0.116 → 0.086.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drugs</a:t>
            </a:r>
            <a:r>
              <a:rPr lang="fr-FR" b="1" dirty="0"/>
              <a:t> 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</a:t>
            </a:r>
            <a:r>
              <a:rPr lang="fr-FR" b="1" dirty="0" err="1"/>
              <a:t>normalization</a:t>
            </a:r>
            <a:r>
              <a:rPr lang="fr-FR" b="1" dirty="0"/>
              <a:t> des tenseurs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</a:t>
            </a:r>
            <a:r>
              <a:rPr lang="fr-FR" b="1" dirty="0" err="1"/>
              <a:t>normalization</a:t>
            </a:r>
            <a:r>
              <a:rPr lang="fr-FR" b="1" dirty="0"/>
              <a:t> des tenseurs :</a:t>
            </a:r>
            <a:r>
              <a:rPr lang="fr-FR" b="0" dirty="0"/>
              <a:t> </a:t>
            </a:r>
            <a:r>
              <a:rPr lang="fr-FR" b="1" dirty="0"/>
              <a:t>Train </a:t>
            </a:r>
            <a:r>
              <a:rPr lang="fr-FR" b="1" dirty="0" err="1"/>
              <a:t>Loss</a:t>
            </a:r>
            <a:r>
              <a:rPr lang="fr-FR" dirty="0"/>
              <a:t> passe de 9.19 → 3.24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0.46 → 0.28.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b="1" dirty="0"/>
              <a:t>Train and val </a:t>
            </a:r>
            <a:r>
              <a:rPr lang="fr-FR" b="1" dirty="0" err="1"/>
              <a:t>loss</a:t>
            </a:r>
            <a:r>
              <a:rPr lang="fr-FR" b="1" dirty="0"/>
              <a:t> </a:t>
            </a:r>
            <a:r>
              <a:rPr lang="fr-FR" b="1" dirty="0" err="1"/>
              <a:t>higher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no </a:t>
            </a:r>
            <a:r>
              <a:rPr lang="fr-FR" b="1" dirty="0" err="1"/>
              <a:t>normalization</a:t>
            </a:r>
            <a:r>
              <a:rPr lang="fr-FR" b="1" dirty="0"/>
              <a:t> of </a:t>
            </a:r>
            <a:r>
              <a:rPr lang="fr-FR" b="1" dirty="0" err="1"/>
              <a:t>tensors</a:t>
            </a:r>
            <a:endParaRPr lang="fr-FR" b="1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46A828-2FB7-EA6F-FDEF-FB58898BE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8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3E912-23F8-235A-E3AB-5393FC87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14C5E1-FBFA-4E6E-D5D0-DC1F34E35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979A3F-D791-A4B6-46BE-26608CDC2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Espace latent des cellules très </a:t>
            </a:r>
            <a:r>
              <a:rPr lang="en-US" dirty="0" err="1"/>
              <a:t>mauvais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800FE5-5920-AC2A-59DE-FBBE939CC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69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Learning rate</a:t>
            </a:r>
            <a:r>
              <a:rPr lang="en-US" dirty="0"/>
              <a:t> is a hyperparameter that controls how much the model updates its weights during training after each step of gradient descent.</a:t>
            </a:r>
          </a:p>
          <a:p>
            <a:pPr>
              <a:buNone/>
            </a:pPr>
            <a:r>
              <a:rPr lang="en-US" dirty="0"/>
              <a:t>If the learning rate is </a:t>
            </a:r>
            <a:r>
              <a:rPr lang="en-US" b="1" dirty="0"/>
              <a:t>too high</a:t>
            </a:r>
            <a:r>
              <a:rPr lang="en-US" dirty="0"/>
              <a:t>,</a:t>
            </a:r>
            <a:r>
              <a:rPr lang="en-US" b="1" dirty="0"/>
              <a:t> the model can lead to faster convergence </a:t>
            </a:r>
            <a:r>
              <a:rPr lang="en-US" dirty="0"/>
              <a:t>but risks overshooting the minimum or diverging.</a:t>
            </a:r>
          </a:p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low learning rate</a:t>
            </a:r>
            <a:r>
              <a:rPr lang="en-US" dirty="0"/>
              <a:t> allows for finer adjustments and more stable convergence, but training might be slower.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For AE cells:  </a:t>
            </a:r>
            <a:r>
              <a:rPr lang="en-US" dirty="0"/>
              <a:t>The </a:t>
            </a:r>
            <a:r>
              <a:rPr lang="en-US" b="1" dirty="0"/>
              <a:t>training loss drops drastically from 14.6 to ~0.008 in just 2 epochs</a:t>
            </a:r>
            <a:r>
              <a:rPr lang="en-US" dirty="0"/>
              <a:t>. However, this is </a:t>
            </a:r>
            <a:r>
              <a:rPr lang="en-US" b="1" dirty="0"/>
              <a:t>suspiciously fast</a:t>
            </a:r>
            <a:r>
              <a:rPr lang="en-US" dirty="0"/>
              <a:t>, which often indicates: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may have </a:t>
            </a:r>
            <a:r>
              <a:rPr lang="en-US" b="1" dirty="0"/>
              <a:t>memorized</a:t>
            </a:r>
            <a:r>
              <a:rPr lang="en-US" dirty="0"/>
              <a:t> the training data too quickly.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latent space might be poorly structured</a:t>
            </a:r>
            <a:r>
              <a:rPr lang="en-US" dirty="0"/>
              <a:t>, since learning was too aggressive.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loss then plateaus very early → potential </a:t>
            </a:r>
            <a:r>
              <a:rPr lang="en-US" b="1" dirty="0"/>
              <a:t>loss of generalization</a:t>
            </a:r>
            <a:r>
              <a:rPr lang="en-US" dirty="0"/>
              <a:t>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For AE drugs: </a:t>
            </a:r>
            <a:r>
              <a:rPr lang="en-US" dirty="0"/>
              <a:t>Similar pattern — loss quickly drops, then flattens with </a:t>
            </a:r>
            <a:r>
              <a:rPr lang="en-US" b="1" dirty="0"/>
              <a:t>minimal improvement</a:t>
            </a:r>
            <a:r>
              <a:rPr lang="en-US" dirty="0"/>
              <a:t>. Still better than the cell encoder in terms of initial stability, but </a:t>
            </a:r>
            <a:r>
              <a:rPr lang="en-US" b="1" dirty="0"/>
              <a:t>learning saturates too soon. </a:t>
            </a:r>
            <a:endParaRPr lang="en-CA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295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DB3D-85B3-0887-AC4C-2D825980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5332B6-94F8-DBE5-599B-ED6C9CF42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18E5CD-C831-DAF8-6A35-D1E8507A8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0.05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0.0015.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drugs</a:t>
            </a:r>
            <a:r>
              <a:rPr lang="fr-FR" b="1" dirty="0"/>
              <a:t> 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0.05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Ne semble pas changer grand-chose…</a:t>
            </a:r>
            <a:endParaRPr lang="fr-FR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60557C-0F31-49E2-E57A-2FA77E9F0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66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4701-2DE3-CE47-1ED4-F92E3ECA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7E036C-A350-1A1E-8E35-680459DE4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F865FA-6B49-0EFF-70E0-04558DA37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Mais </a:t>
            </a:r>
            <a:r>
              <a:rPr lang="en-US" b="1" dirty="0" err="1"/>
              <a:t>espace</a:t>
            </a:r>
            <a:r>
              <a:rPr lang="en-US" b="1" dirty="0"/>
              <a:t> latent </a:t>
            </a:r>
            <a:r>
              <a:rPr lang="en-US" b="1" dirty="0" err="1"/>
              <a:t>amélioré</a:t>
            </a:r>
            <a:r>
              <a:rPr lang="en-US" b="1" dirty="0"/>
              <a:t> !</a:t>
            </a:r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2C6B42-996B-913A-574C-F5BCC6EE1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1296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F313-9747-0D0B-D3D1-7CD51D96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A8806B-6DA3-1117-14C0-270276E08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129A891-DD73-6DDC-74D8-A5CC92A8A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0.0015.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de 0.01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0.0015.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de 0.05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0.0017.</a:t>
            </a:r>
          </a:p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>
              <a:buNone/>
            </a:pPr>
            <a:r>
              <a:rPr lang="fr-FR" b="1" dirty="0"/>
              <a:t>AE </a:t>
            </a:r>
            <a:r>
              <a:rPr lang="fr-FR" b="1" dirty="0" err="1"/>
              <a:t>drugs</a:t>
            </a:r>
            <a:r>
              <a:rPr lang="fr-FR" b="1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de 0.01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Avec dropout </a:t>
            </a:r>
            <a:r>
              <a:rPr lang="fr-FR" b="1" dirty="0" err="1"/>
              <a:t>regularization</a:t>
            </a:r>
            <a:r>
              <a:rPr lang="fr-FR" b="1" dirty="0"/>
              <a:t> de 0.05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Ne change pas grand chose</a:t>
            </a:r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592A6F-62EE-0D6F-AA14-77E873D4D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776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8DACC-74E5-3BDF-4295-45A84009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5C1920-2995-A10A-6E4B-FA6FCD4D7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ED740B-611E-EA0E-9E1F-F6E01C44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C09B4B-C427-4F3C-BD3E-3FDA271B2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167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B4AD-65C8-BF4F-EC8B-763E24FF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E54453-9C9C-6C80-5839-1606D0CB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13FA74-DFF0-6D2E-1E33-10749B171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latent </a:t>
            </a:r>
            <a:r>
              <a:rPr lang="fr-FR" b="1" dirty="0" err="1"/>
              <a:t>dim</a:t>
            </a:r>
            <a:r>
              <a:rPr lang="fr-FR" b="1" dirty="0"/>
              <a:t> 1000 : Train </a:t>
            </a:r>
            <a:r>
              <a:rPr lang="fr-FR" b="1" dirty="0" err="1"/>
              <a:t>Loss</a:t>
            </a:r>
            <a:r>
              <a:rPr lang="fr-FR" dirty="0"/>
              <a:t> passe de 0.17 → 0.03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0.005 → 0.0018.</a:t>
            </a: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latent_dim</a:t>
            </a:r>
            <a:r>
              <a:rPr lang="fr-FR" b="1" dirty="0"/>
              <a:t> 100 : Train </a:t>
            </a:r>
            <a:r>
              <a:rPr lang="fr-FR" b="1" dirty="0" err="1"/>
              <a:t>Loss</a:t>
            </a:r>
            <a:r>
              <a:rPr lang="fr-FR" dirty="0"/>
              <a:t> passe de 0.16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0.0015.</a:t>
            </a:r>
          </a:p>
          <a:p>
            <a:endParaRPr lang="en-CA" dirty="0"/>
          </a:p>
          <a:p>
            <a:r>
              <a:rPr lang="en-CA" b="1" dirty="0"/>
              <a:t>AE drugs: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Drug latent </a:t>
            </a:r>
            <a:r>
              <a:rPr lang="fr-FR" b="1" dirty="0" err="1"/>
              <a:t>dim</a:t>
            </a:r>
            <a:r>
              <a:rPr lang="fr-FR" b="1" dirty="0"/>
              <a:t> 50 : Train </a:t>
            </a:r>
            <a:r>
              <a:rPr lang="fr-FR" b="1" dirty="0" err="1"/>
              <a:t>Loss</a:t>
            </a:r>
            <a:r>
              <a:rPr lang="fr-FR" dirty="0"/>
              <a:t> passe de 0.07 → 0.019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0.0017.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Drug latent </a:t>
            </a:r>
            <a:r>
              <a:rPr lang="fr-FR" b="1" dirty="0" err="1"/>
              <a:t>dim</a:t>
            </a:r>
            <a:r>
              <a:rPr lang="fr-FR" b="1" dirty="0"/>
              <a:t> 25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65C1C2-D60F-1B52-62CE-AA09C92AC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89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AB9E-2EEC-ED5A-7595-ABB7D73F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771076-78B5-4E44-4DB9-49765DD0A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E4760D-1C14-4BC7-C0EF-937816F88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C9435C-EF6A-AF8A-6644-42DFA07C7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858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2A4AC-EE8F-121F-F921-71B09413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054D3B-4CF9-E0B3-6A7C-5128E94BA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FB78DF-2C0C-CA69-0F59-97875DE9A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latent </a:t>
            </a:r>
            <a:r>
              <a:rPr lang="fr-FR" b="1" dirty="0" err="1"/>
              <a:t>dim</a:t>
            </a:r>
            <a:r>
              <a:rPr lang="fr-FR" b="1" dirty="0"/>
              <a:t> 1000 : Train </a:t>
            </a:r>
            <a:r>
              <a:rPr lang="fr-FR" b="1" dirty="0" err="1"/>
              <a:t>Loss</a:t>
            </a:r>
            <a:r>
              <a:rPr lang="fr-FR" dirty="0"/>
              <a:t> passe de 0.17 → 0.03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0.005 → 0.0018.</a:t>
            </a: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latent_dim</a:t>
            </a:r>
            <a:r>
              <a:rPr lang="fr-FR" b="1" dirty="0"/>
              <a:t> 700 : Train </a:t>
            </a:r>
            <a:r>
              <a:rPr lang="fr-FR" b="1" dirty="0" err="1"/>
              <a:t>Loss</a:t>
            </a:r>
            <a:r>
              <a:rPr lang="fr-FR" dirty="0"/>
              <a:t> passe de 0.16 → 0.028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0.004 → 0.0017.</a:t>
            </a:r>
          </a:p>
          <a:p>
            <a:endParaRPr lang="en-CA" dirty="0"/>
          </a:p>
          <a:p>
            <a:r>
              <a:rPr lang="en-CA" b="1" dirty="0"/>
              <a:t>AE drugs: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Drug latent </a:t>
            </a:r>
            <a:r>
              <a:rPr lang="fr-FR" b="1" dirty="0" err="1"/>
              <a:t>dim</a:t>
            </a:r>
            <a:r>
              <a:rPr lang="fr-FR" b="1" dirty="0"/>
              <a:t> 50 : Train </a:t>
            </a:r>
            <a:r>
              <a:rPr lang="fr-FR" b="1" dirty="0" err="1"/>
              <a:t>Loss</a:t>
            </a:r>
            <a:r>
              <a:rPr lang="fr-FR" dirty="0"/>
              <a:t> passe de 0.07 → 0.019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Drug latent </a:t>
            </a:r>
            <a:r>
              <a:rPr lang="fr-FR" b="1" dirty="0" err="1"/>
              <a:t>dim</a:t>
            </a:r>
            <a:r>
              <a:rPr lang="fr-FR" b="1" dirty="0"/>
              <a:t> 25 : Train </a:t>
            </a:r>
            <a:r>
              <a:rPr lang="fr-FR" b="1" dirty="0" err="1"/>
              <a:t>Loss</a:t>
            </a:r>
            <a:r>
              <a:rPr lang="fr-FR" dirty="0"/>
              <a:t> passe de 0.07 → 0.02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148AEC-C821-26BE-19BF-26426A293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531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A5C94-6488-89EC-3272-1516FAE69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BEF7C4-BC38-85CE-24EF-4210F610D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4E4EF4-7AF0-AC31-D7D7-4061FDD9E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F6E-54CD-E629-992E-4C8C30D71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211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4C1EB-C361-2D60-C043-0EC7B3F6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0DA2B4-347E-2DF8-2315-96C00644E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3DC04B-BD70-B9B7-168B-5C7CFD6FE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AE </a:t>
            </a:r>
            <a:r>
              <a:rPr lang="fr-FR" b="1" dirty="0" err="1"/>
              <a:t>cells</a:t>
            </a:r>
            <a:r>
              <a:rPr lang="fr-FR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latent </a:t>
            </a:r>
            <a:r>
              <a:rPr lang="fr-FR" b="1" dirty="0" err="1"/>
              <a:t>dim</a:t>
            </a:r>
            <a:r>
              <a:rPr lang="fr-FR" b="1" dirty="0"/>
              <a:t> 1000 : Train </a:t>
            </a:r>
            <a:r>
              <a:rPr lang="fr-FR" b="1" dirty="0" err="1"/>
              <a:t>Loss</a:t>
            </a:r>
            <a:r>
              <a:rPr lang="fr-FR" dirty="0"/>
              <a:t> passe de 0.17 → 0.03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0.005 → 0.0018.</a:t>
            </a: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latent_dim</a:t>
            </a:r>
            <a:r>
              <a:rPr lang="fr-FR" b="1" dirty="0"/>
              <a:t> 700 : Train </a:t>
            </a:r>
            <a:r>
              <a:rPr lang="fr-FR" b="1" dirty="0" err="1"/>
              <a:t>Loss</a:t>
            </a:r>
            <a:r>
              <a:rPr lang="fr-FR" dirty="0"/>
              <a:t> passe de 0.16 → 0.028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0.004 → 0.0017.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latent_dim</a:t>
            </a:r>
            <a:r>
              <a:rPr lang="fr-FR" b="1" dirty="0"/>
              <a:t> 500 : Train </a:t>
            </a:r>
            <a:r>
              <a:rPr lang="fr-FR" b="1" dirty="0" err="1"/>
              <a:t>Loss</a:t>
            </a:r>
            <a:r>
              <a:rPr lang="fr-FR" dirty="0"/>
              <a:t> passe de 0.129 → 0.025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F9D5B3-CD49-CBEC-0DB6-4136A86D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889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4AA1-C3F5-1216-6D69-CB9C2392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085A874-A499-6466-611C-22507F6AE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D42BCD-1712-5887-A735-DB5356F98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2BECA7-2169-2177-52CD-B12C070C1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49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AE cells: 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latent space is indeed poorly structured: </a:t>
            </a:r>
            <a:r>
              <a:rPr lang="en-US" dirty="0"/>
              <a:t>The t-SNE plot shows </a:t>
            </a:r>
            <a:r>
              <a:rPr lang="en-US" b="1" dirty="0"/>
              <a:t>sparse and almost collapsed points.</a:t>
            </a:r>
          </a:p>
          <a:p>
            <a:r>
              <a:rPr lang="en-US" dirty="0"/>
              <a:t>The </a:t>
            </a:r>
            <a:r>
              <a:rPr lang="en-US" b="1" dirty="0"/>
              <a:t>low std (0.076)</a:t>
            </a:r>
            <a:r>
              <a:rPr lang="en-US" dirty="0"/>
              <a:t> confirms that the encoder is outputting nearly the </a:t>
            </a:r>
            <a:r>
              <a:rPr lang="en-US" b="1" dirty="0"/>
              <a:t>same latent vector</a:t>
            </a:r>
            <a:r>
              <a:rPr lang="en-US" dirty="0"/>
              <a:t> for all cell types.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For AE drugs: </a:t>
            </a:r>
            <a:endParaRPr lang="en-US" dirty="0"/>
          </a:p>
          <a:p>
            <a:r>
              <a:rPr lang="en-US" dirty="0"/>
              <a:t>Latent space is </a:t>
            </a:r>
            <a:r>
              <a:rPr lang="en-US" b="1" dirty="0"/>
              <a:t>more structured</a:t>
            </a:r>
            <a:r>
              <a:rPr lang="en-US" dirty="0"/>
              <a:t>, but still somewhat </a:t>
            </a:r>
            <a:r>
              <a:rPr lang="en-US" b="1" dirty="0"/>
              <a:t>curved and rigid</a:t>
            </a:r>
            <a:r>
              <a:rPr lang="en-US" dirty="0"/>
              <a:t>.</a:t>
            </a:r>
          </a:p>
          <a:p>
            <a:r>
              <a:rPr lang="en-US" dirty="0"/>
              <a:t>The std (0.92) is decent.</a:t>
            </a:r>
          </a:p>
          <a:p>
            <a:endParaRPr lang="en-US" dirty="0"/>
          </a:p>
          <a:p>
            <a:r>
              <a:rPr lang="en-US" dirty="0"/>
              <a:t>With high LR, </a:t>
            </a:r>
            <a:r>
              <a:rPr lang="en-US" b="1" dirty="0"/>
              <a:t>the encoder for cells has likely overfit fast and poorly</a:t>
            </a:r>
            <a:r>
              <a:rPr lang="en-US" dirty="0"/>
              <a:t>, leading to a </a:t>
            </a:r>
            <a:r>
              <a:rPr lang="en-US" b="1" dirty="0"/>
              <a:t>collapsed latent space</a:t>
            </a:r>
            <a:r>
              <a:rPr lang="en-US" dirty="0"/>
              <a:t>, despite fast loss drop. The drug AE performs a bit better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41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F411-1DD1-179B-8BBE-E21D0350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64C713-A5BD-B1CA-40A6-B768745AF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3AA3A7-127E-6527-22D1-C23EE17C4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AE cells: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Alpha = 5 : Train </a:t>
            </a:r>
            <a:r>
              <a:rPr lang="fr-FR" b="1" dirty="0" err="1"/>
              <a:t>Loss</a:t>
            </a:r>
            <a:r>
              <a:rPr lang="fr-FR" dirty="0"/>
              <a:t> passe de 0.16 → 0.028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0.004 → 0.0017.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Alpha = 3 : Train </a:t>
            </a:r>
            <a:r>
              <a:rPr lang="fr-FR" b="1" dirty="0" err="1"/>
              <a:t>Loss</a:t>
            </a:r>
            <a:r>
              <a:rPr lang="fr-FR" dirty="0"/>
              <a:t> passe de 0.098 → 0.018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0.0029 → 0.0010.</a:t>
            </a:r>
          </a:p>
          <a:p>
            <a:endParaRPr lang="en-CA" dirty="0"/>
          </a:p>
          <a:p>
            <a:r>
              <a:rPr lang="en-CA" b="1" dirty="0"/>
              <a:t>AE drugs: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Alpha = 5 : Train </a:t>
            </a:r>
            <a:r>
              <a:rPr lang="fr-FR" b="1" dirty="0" err="1"/>
              <a:t>Loss</a:t>
            </a:r>
            <a:r>
              <a:rPr lang="fr-FR" dirty="0"/>
              <a:t> passe de 0.07 → 0.019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0.003 → 0.0018.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Alpha = 3 : Train </a:t>
            </a:r>
            <a:r>
              <a:rPr lang="fr-FR" b="1" dirty="0" err="1"/>
              <a:t>Loss</a:t>
            </a:r>
            <a:r>
              <a:rPr lang="fr-FR" dirty="0"/>
              <a:t> passe de 0.04 → 0.014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CA" dirty="0"/>
          </a:p>
          <a:p>
            <a:r>
              <a:rPr lang="en-CA" b="1" dirty="0"/>
              <a:t>Alpha = 3 </a:t>
            </a:r>
            <a:r>
              <a:rPr lang="en-CA" b="1" dirty="0" err="1"/>
              <a:t>Semble</a:t>
            </a:r>
            <a:r>
              <a:rPr lang="en-CA" b="1" dirty="0"/>
              <a:t> </a:t>
            </a:r>
            <a:r>
              <a:rPr lang="en-CA" b="1" dirty="0" err="1"/>
              <a:t>mieux</a:t>
            </a:r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0DDA93-87D2-A5E6-92A4-8C73ECE2A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2846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B740-0D68-E2CF-4505-4C605FEA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049D10-74DD-5C61-672B-5E8619E4A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950D33-0752-8E8A-0B68-891A2AD32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54947-E936-FEED-1BFB-F4756BEE6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224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9DA85-7D53-1005-ACA9-BACA75E8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0C986C-689D-0E42-9B91-D945133CD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5140C7-7031-E2B8-8B5A-6FE3F11EB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AE cells: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0.098 → 0.018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0.0029 → 0.0010.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With</a:t>
            </a:r>
            <a:r>
              <a:rPr lang="fr-FR" b="1" dirty="0"/>
              <a:t> Dropout </a:t>
            </a:r>
            <a:r>
              <a:rPr lang="fr-FR" b="1" dirty="0" err="1"/>
              <a:t>regularization</a:t>
            </a:r>
            <a:r>
              <a:rPr lang="fr-FR" b="1" dirty="0"/>
              <a:t> 0.1 : Train </a:t>
            </a:r>
            <a:r>
              <a:rPr lang="fr-FR" b="1" dirty="0" err="1"/>
              <a:t>Loss</a:t>
            </a:r>
            <a:r>
              <a:rPr lang="fr-FR" dirty="0"/>
              <a:t> passe de 0.099 → 0.018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0.0029 → 0.0010.</a:t>
            </a:r>
          </a:p>
          <a:p>
            <a:endParaRPr lang="en-CA" dirty="0"/>
          </a:p>
          <a:p>
            <a:r>
              <a:rPr lang="en-CA" b="1" dirty="0"/>
              <a:t>AE drugs: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0.04 → 0.014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With</a:t>
            </a:r>
            <a:r>
              <a:rPr lang="fr-FR" b="1" dirty="0"/>
              <a:t> Dropout </a:t>
            </a:r>
            <a:r>
              <a:rPr lang="fr-FR" b="1" dirty="0" err="1"/>
              <a:t>regularization</a:t>
            </a:r>
            <a:r>
              <a:rPr lang="fr-FR" b="1" dirty="0"/>
              <a:t> 0.1 : Train </a:t>
            </a:r>
            <a:r>
              <a:rPr lang="fr-FR" b="1" dirty="0" err="1"/>
              <a:t>Loss</a:t>
            </a:r>
            <a:r>
              <a:rPr lang="fr-FR" dirty="0"/>
              <a:t> passe de 0.04 → 0.015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Ne semble pas changer grand chose</a:t>
            </a:r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B71625-ABFE-B530-78F6-69D10649E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165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BD87-E94B-E53C-9C2A-ECD80C0CA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7FAFE4-B600-9746-BD16-760E588AA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E00AE8-774F-584F-BE66-9F0FB88A4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DC598F-B5AE-118D-C325-9DA00E602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567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3D90-AAD2-67C1-D1FC-67A742040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5270FF-D505-051B-E788-4FD5471D8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C1F810-A5C0-ED47-7EAB-A839E9A4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AE cells: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0.098 → 0.018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0.0029 → 0.0010.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With</a:t>
            </a:r>
            <a:r>
              <a:rPr lang="fr-FR" b="1" dirty="0"/>
              <a:t> Dropout </a:t>
            </a:r>
            <a:r>
              <a:rPr lang="fr-FR" b="1" dirty="0" err="1"/>
              <a:t>regularization</a:t>
            </a:r>
            <a:r>
              <a:rPr lang="fr-FR" b="1" dirty="0"/>
              <a:t> 0.1 : Train </a:t>
            </a:r>
            <a:r>
              <a:rPr lang="fr-FR" b="1" dirty="0" err="1"/>
              <a:t>Loss</a:t>
            </a:r>
            <a:r>
              <a:rPr lang="fr-FR" dirty="0"/>
              <a:t> passe de 0.099 → 0.018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0.0029 → 0.0010.</a:t>
            </a:r>
          </a:p>
          <a:p>
            <a:endParaRPr lang="en-CA" dirty="0"/>
          </a:p>
          <a:p>
            <a:r>
              <a:rPr lang="en-CA" b="1" dirty="0"/>
              <a:t>AE drugs:</a:t>
            </a:r>
          </a:p>
          <a:p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Sans Dropout </a:t>
            </a:r>
            <a:r>
              <a:rPr lang="fr-FR" b="1" dirty="0" err="1"/>
              <a:t>regularization</a:t>
            </a:r>
            <a:r>
              <a:rPr lang="fr-FR" b="1" dirty="0"/>
              <a:t> : Train </a:t>
            </a:r>
            <a:r>
              <a:rPr lang="fr-FR" b="1" dirty="0" err="1"/>
              <a:t>Loss</a:t>
            </a:r>
            <a:r>
              <a:rPr lang="fr-FR" dirty="0"/>
              <a:t> passe de 0.04 → 0.014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With</a:t>
            </a:r>
            <a:r>
              <a:rPr lang="fr-FR" b="1" dirty="0"/>
              <a:t> Dropout </a:t>
            </a:r>
            <a:r>
              <a:rPr lang="fr-FR" b="1" dirty="0" err="1"/>
              <a:t>regularization</a:t>
            </a:r>
            <a:r>
              <a:rPr lang="fr-FR" b="1" dirty="0"/>
              <a:t> 0.1 : Train </a:t>
            </a:r>
            <a:r>
              <a:rPr lang="fr-FR" b="1" dirty="0" err="1"/>
              <a:t>Loss</a:t>
            </a:r>
            <a:r>
              <a:rPr lang="fr-FR" dirty="0"/>
              <a:t> passe de 0.04 → 0.015 et </a:t>
            </a:r>
            <a:r>
              <a:rPr lang="fr-FR" b="1" dirty="0"/>
              <a:t>Val </a:t>
            </a:r>
            <a:r>
              <a:rPr lang="fr-FR" b="1" dirty="0" err="1"/>
              <a:t>Loss</a:t>
            </a:r>
            <a:r>
              <a:rPr lang="fr-FR" dirty="0"/>
              <a:t> de 0.002 → 0.0014.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Ne semble pas changer grand chose</a:t>
            </a:r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C9313F-BA38-9D31-2ED8-D7B5D40BC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786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0AF1-E7D1-CE41-0CD7-C8DCB852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5FE1EE-880D-072F-DC87-109FCBF2F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C0DD9D-6CC7-4468-976A-E13FEF57C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64057-064D-FF48-4ED8-EB5DBD109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70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ACC9-2678-EB5D-F383-3ED8B0C5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FB3220-9914-06D9-5EBB-89CFB2CE8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7D1A6E-DA54-50B5-AA73-F111A20C1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7F1A9A-F3D4-0D6D-1E3F-1138F989D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565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8A18-3F0F-9C28-FAC0-3148863B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D14B649-E4D2-399C-6C84-E90040FF6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7EFF96-67AB-F604-5996-72499C1E1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C4708-2D98-82D5-BEDD-DFC822B3A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822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DE9C-E11F-008A-B78A-85B6A128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038246-5FD6-CC95-EF8C-C30C6636D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DFC665-A229-81FD-B7F7-82B61B99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F745A-F337-0369-A415-6423884A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965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3508-E325-A9BC-783C-08E43903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12AB95E-1CB0-4677-BEB5-03FA1ADD7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919DD-E3EF-A88A-55A9-E3757B2C7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DD9949-3467-AD6F-DF8B-A0C9ADE13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54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lr</a:t>
            </a:r>
            <a:r>
              <a:rPr lang="en-US" dirty="0"/>
              <a:t> = 0.001: </a:t>
            </a:r>
            <a:r>
              <a:rPr lang="en-US" b="1" dirty="0"/>
              <a:t>smaller steps</a:t>
            </a:r>
            <a:r>
              <a:rPr lang="en-US" dirty="0"/>
              <a:t>, slower training, but more </a:t>
            </a:r>
            <a:r>
              <a:rPr lang="en-US" b="1" dirty="0"/>
              <a:t>precise and stable convergence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For AE cells:  </a:t>
            </a:r>
            <a:r>
              <a:rPr lang="en-US" dirty="0"/>
              <a:t>The initial loss is lower (around 0.05 instead of 14), and the drop is </a:t>
            </a:r>
            <a:r>
              <a:rPr lang="en-US" b="1" dirty="0"/>
              <a:t>more progressive and smoother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This is a sign of </a:t>
            </a:r>
            <a:r>
              <a:rPr lang="en-US" b="1" dirty="0"/>
              <a:t>better generalization</a:t>
            </a:r>
            <a:r>
              <a:rPr lang="en-US" dirty="0"/>
              <a:t>, and the model is learning </a:t>
            </a:r>
            <a:r>
              <a:rPr lang="en-US" b="1" dirty="0"/>
              <a:t>gradually</a:t>
            </a:r>
            <a:r>
              <a:rPr lang="en-US" dirty="0"/>
              <a:t> and </a:t>
            </a:r>
            <a:r>
              <a:rPr lang="en-US" b="1" dirty="0"/>
              <a:t>more meaningfully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latent space is likely better structured</a:t>
            </a:r>
            <a:r>
              <a:rPr lang="en-US" dirty="0"/>
              <a:t>, which benefits downstream tasks.</a:t>
            </a:r>
          </a:p>
          <a:p>
            <a:endParaRPr lang="en-CA" dirty="0"/>
          </a:p>
          <a:p>
            <a:r>
              <a:rPr lang="en-US" b="1" dirty="0"/>
              <a:t>For AE drugs: </a:t>
            </a:r>
            <a:r>
              <a:rPr lang="en-US" dirty="0"/>
              <a:t>Same improvement: </a:t>
            </a:r>
            <a:r>
              <a:rPr lang="en-US" b="1" dirty="0"/>
              <a:t>smoother decrease</a:t>
            </a:r>
            <a:r>
              <a:rPr lang="en-US" dirty="0"/>
              <a:t>, no abrupt jumps. Final loss is </a:t>
            </a:r>
            <a:r>
              <a:rPr lang="en-US" b="1" dirty="0"/>
              <a:t>lower than with </a:t>
            </a:r>
            <a:r>
              <a:rPr lang="en-US" b="1" dirty="0" err="1"/>
              <a:t>lr</a:t>
            </a:r>
            <a:r>
              <a:rPr lang="en-US" b="1" dirty="0"/>
              <a:t>=0.01</a:t>
            </a:r>
            <a:r>
              <a:rPr lang="en-US" dirty="0"/>
              <a:t>.</a:t>
            </a:r>
          </a:p>
          <a:p>
            <a:r>
              <a:rPr lang="en-US" dirty="0"/>
              <a:t>Curve shows the model is still improving steadily → it’s learning </a:t>
            </a:r>
            <a:r>
              <a:rPr lang="en-US" b="1" dirty="0"/>
              <a:t>useful features</a:t>
            </a:r>
            <a:r>
              <a:rPr lang="en-US" dirty="0"/>
              <a:t>, not just overfitting noise.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090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without </a:t>
            </a:r>
            <a:r>
              <a:rPr lang="en-US" dirty="0" err="1"/>
              <a:t>cell_mut</a:t>
            </a:r>
            <a:r>
              <a:rPr lang="en-US" dirty="0"/>
              <a:t> modality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39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cells</a:t>
            </a:r>
            <a:r>
              <a:rPr lang="en-US" dirty="0"/>
              <a:t> </a:t>
            </a:r>
            <a:r>
              <a:rPr lang="en-US" b="1" dirty="0"/>
              <a:t>latent space is indeed better structured ! (same for drugs latent space, it’s less compressed)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For AE cells:</a:t>
            </a:r>
          </a:p>
          <a:p>
            <a:pPr>
              <a:buNone/>
            </a:pPr>
            <a:r>
              <a:rPr lang="en-US" dirty="0"/>
              <a:t>The t-SNE is </a:t>
            </a:r>
            <a:r>
              <a:rPr lang="en-US" b="1" dirty="0"/>
              <a:t>well spread</a:t>
            </a:r>
            <a:r>
              <a:rPr lang="en-US" dirty="0"/>
              <a:t>, continuous, and shows </a:t>
            </a:r>
            <a:r>
              <a:rPr lang="en-US" b="1" dirty="0"/>
              <a:t>clear local structures</a:t>
            </a:r>
            <a:r>
              <a:rPr lang="en-US" dirty="0"/>
              <a:t>.</a:t>
            </a:r>
          </a:p>
          <a:p>
            <a:r>
              <a:rPr lang="en-US" dirty="0"/>
              <a:t>std = </a:t>
            </a:r>
            <a:r>
              <a:rPr lang="en-US" b="1" dirty="0"/>
              <a:t>0.99</a:t>
            </a:r>
            <a:r>
              <a:rPr lang="en-US" dirty="0"/>
              <a:t> → good variability across latent representations.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For AE drugs:</a:t>
            </a:r>
          </a:p>
          <a:p>
            <a:pPr>
              <a:buNone/>
            </a:pPr>
            <a:r>
              <a:rPr lang="en-US" dirty="0"/>
              <a:t>Even better spread and more diverse clusters than with </a:t>
            </a:r>
            <a:r>
              <a:rPr lang="en-US" dirty="0" err="1"/>
              <a:t>lr</a:t>
            </a:r>
            <a:r>
              <a:rPr lang="en-US" dirty="0"/>
              <a:t> = 0.01.</a:t>
            </a:r>
          </a:p>
          <a:p>
            <a:r>
              <a:rPr lang="en-US" dirty="0"/>
              <a:t>std = </a:t>
            </a:r>
            <a:r>
              <a:rPr lang="en-US" b="1" dirty="0"/>
              <a:t>1.29</a:t>
            </a:r>
            <a:r>
              <a:rPr lang="en-US" dirty="0"/>
              <a:t>, suggesting good coverage of the latent space.</a:t>
            </a:r>
          </a:p>
          <a:p>
            <a:endParaRPr lang="en-US" b="1" dirty="0"/>
          </a:p>
          <a:p>
            <a:r>
              <a:rPr lang="en-US" b="1" dirty="0"/>
              <a:t>Lower </a:t>
            </a:r>
            <a:r>
              <a:rPr lang="en-US" b="1" dirty="0" err="1"/>
              <a:t>lr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more stable training and </a:t>
            </a:r>
            <a:r>
              <a:rPr lang="en-CA" b="1" dirty="0"/>
              <a:t>better latent spaces.</a:t>
            </a:r>
            <a:endParaRPr lang="en-US" b="1" dirty="0"/>
          </a:p>
          <a:p>
            <a:endParaRPr lang="en-US" b="1" dirty="0"/>
          </a:p>
          <a:p>
            <a:pPr>
              <a:buNone/>
            </a:pPr>
            <a:r>
              <a:rPr lang="en-US" sz="1200" dirty="0">
                <a:sym typeface="Wingdings" panose="05000000000000000000" pitchFamily="2" charset="2"/>
              </a:rPr>
              <a:t> </a:t>
            </a:r>
            <a:r>
              <a:rPr lang="en-US" sz="1200" dirty="0"/>
              <a:t>Try </a:t>
            </a:r>
            <a:r>
              <a:rPr lang="en-US" sz="1200" b="1" dirty="0"/>
              <a:t>learning rate schedulers</a:t>
            </a:r>
            <a:r>
              <a:rPr lang="en-US" sz="1200" dirty="0"/>
              <a:t> (a tool that </a:t>
            </a:r>
            <a:r>
              <a:rPr lang="en-US" sz="1200" b="0" dirty="0"/>
              <a:t>automatically changes the learning rate during training </a:t>
            </a:r>
            <a:r>
              <a:rPr lang="en-US" sz="1200" dirty="0"/>
              <a:t>depending on a rule or condition, e.g., </a:t>
            </a:r>
            <a:r>
              <a:rPr lang="en-US" sz="1200" dirty="0" err="1"/>
              <a:t>ReduceLROnPlateau</a:t>
            </a:r>
            <a:r>
              <a:rPr lang="en-US" sz="1200" dirty="0"/>
              <a:t>) ?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>
                <a:sym typeface="Wingdings" panose="05000000000000000000" pitchFamily="2" charset="2"/>
              </a:rPr>
              <a:t> </a:t>
            </a:r>
            <a:r>
              <a:rPr lang="en-US" sz="1200" dirty="0"/>
              <a:t>or a </a:t>
            </a:r>
            <a:r>
              <a:rPr lang="en-US" sz="1200" b="1" dirty="0"/>
              <a:t>warm-up phase</a:t>
            </a:r>
            <a:r>
              <a:rPr lang="en-US" sz="1200" b="0" dirty="0"/>
              <a:t> (at the beginning of training, start with a very small </a:t>
            </a:r>
            <a:r>
              <a:rPr lang="en-US" sz="1200" b="0" dirty="0" err="1"/>
              <a:t>lr</a:t>
            </a:r>
            <a:r>
              <a:rPr lang="en-US" sz="1200" b="0" dirty="0"/>
              <a:t>, then gradually increase it to the target value) ?</a:t>
            </a:r>
          </a:p>
          <a:p>
            <a:pPr>
              <a:buNone/>
            </a:pPr>
            <a:endParaRPr lang="en-US" b="0" dirty="0"/>
          </a:p>
          <a:p>
            <a:r>
              <a:rPr lang="en-US" b="1" dirty="0"/>
              <a:t>Early stopping </a:t>
            </a:r>
            <a:r>
              <a:rPr lang="en-US" dirty="0"/>
              <a:t>(a regularization technique where you </a:t>
            </a:r>
            <a:r>
              <a:rPr lang="en-US" b="0" dirty="0"/>
              <a:t>stop training if the validation loss stops improving </a:t>
            </a:r>
            <a:r>
              <a:rPr lang="en-US" dirty="0"/>
              <a:t>after a certain number of epochs)</a:t>
            </a:r>
          </a:p>
          <a:p>
            <a:r>
              <a:rPr lang="en-US" dirty="0"/>
              <a:t>+ </a:t>
            </a:r>
            <a:r>
              <a:rPr lang="en-US" b="1" dirty="0"/>
              <a:t>patience</a:t>
            </a:r>
            <a:r>
              <a:rPr lang="en-US" dirty="0"/>
              <a:t> (stop training if </a:t>
            </a:r>
            <a:r>
              <a:rPr lang="en-US" dirty="0" err="1"/>
              <a:t>val</a:t>
            </a:r>
            <a:r>
              <a:rPr lang="en-US" dirty="0"/>
              <a:t> loss does not improve for x consecutive epochs). </a:t>
            </a:r>
            <a:r>
              <a:rPr lang="en-US" dirty="0">
                <a:sym typeface="Wingdings" panose="05000000000000000000" pitchFamily="2" charset="2"/>
              </a:rPr>
              <a:t> Prevent overfitting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13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Weighted MSE</a:t>
            </a:r>
            <a:r>
              <a:rPr lang="en-US" dirty="0"/>
              <a:t> is a variation of the standard Mean Squared Error that </a:t>
            </a:r>
            <a:r>
              <a:rPr lang="en-US" b="1" dirty="0"/>
              <a:t>gives more importance to certain elements</a:t>
            </a:r>
            <a:r>
              <a:rPr lang="en-US" dirty="0"/>
              <a:t> (non-zero here) in the reconstruction loss.</a:t>
            </a:r>
          </a:p>
          <a:p>
            <a:endParaRPr lang="en-US" dirty="0"/>
          </a:p>
          <a:p>
            <a:pPr>
              <a:buNone/>
            </a:pPr>
            <a:r>
              <a:rPr lang="en-US" dirty="0" err="1"/>
              <a:t>cell_mut</a:t>
            </a:r>
            <a:r>
              <a:rPr lang="en-US" dirty="0"/>
              <a:t> and </a:t>
            </a:r>
            <a:r>
              <a:rPr lang="en-US" dirty="0" err="1"/>
              <a:t>drug_finger</a:t>
            </a:r>
            <a:r>
              <a:rPr lang="en-US" dirty="0"/>
              <a:t> contain </a:t>
            </a:r>
            <a:r>
              <a:rPr lang="en-US" b="1" dirty="0"/>
              <a:t>mostly zeros</a:t>
            </a:r>
            <a:r>
              <a:rPr lang="en-US" dirty="0"/>
              <a:t>, with a few rare but </a:t>
            </a:r>
            <a:r>
              <a:rPr lang="en-US" b="1" dirty="0"/>
              <a:t>informative non-zero entries (1)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If I use standard MSE, the model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the loss </a:t>
            </a:r>
            <a:r>
              <a:rPr lang="en-US" b="1" dirty="0"/>
              <a:t>just by predicting zeros</a:t>
            </a:r>
            <a:r>
              <a:rPr lang="en-US" dirty="0"/>
              <a:t>, since most entries are 0.</a:t>
            </a:r>
          </a:p>
          <a:p>
            <a:endParaRPr lang="en-CA" dirty="0"/>
          </a:p>
          <a:p>
            <a:pPr>
              <a:buNone/>
            </a:pPr>
            <a:r>
              <a:rPr lang="en-US" dirty="0"/>
              <a:t>By using </a:t>
            </a:r>
            <a:r>
              <a:rPr lang="en-US" b="1" dirty="0"/>
              <a:t>weighted MSE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 force the AE to </a:t>
            </a:r>
            <a:r>
              <a:rPr lang="en-US" b="1" dirty="0"/>
              <a:t>care about reconstructing non-zero entries</a:t>
            </a:r>
            <a:r>
              <a:rPr lang="en-US" dirty="0"/>
              <a:t>, which often carry </a:t>
            </a:r>
            <a:r>
              <a:rPr lang="en-US" b="1" dirty="0"/>
              <a:t>biologically or chemically meaningful information</a:t>
            </a:r>
            <a:r>
              <a:rPr lang="en-US" dirty="0"/>
              <a:t> (e.g., mutations, active drug substructures).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can't "cheat" by just outputting zeros anymore.</a:t>
            </a:r>
          </a:p>
          <a:p>
            <a:endParaRPr lang="en-CA" dirty="0"/>
          </a:p>
          <a:p>
            <a:r>
              <a:rPr lang="en-CA" dirty="0"/>
              <a:t>But does not seem really beneficial… train loss and </a:t>
            </a:r>
            <a:r>
              <a:rPr lang="en-CA" dirty="0" err="1"/>
              <a:t>val</a:t>
            </a:r>
            <a:r>
              <a:rPr lang="en-CA" dirty="0"/>
              <a:t> loss min are higher than with MSE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3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Std dev are smaller than with normal MSE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To try:</a:t>
            </a:r>
            <a:br>
              <a:rPr lang="en-CA" dirty="0"/>
            </a:br>
            <a:r>
              <a:rPr lang="en-CA" dirty="0">
                <a:sym typeface="Wingdings" panose="05000000000000000000" pitchFamily="2" charset="2"/>
              </a:rPr>
              <a:t> A</a:t>
            </a:r>
            <a:r>
              <a:rPr lang="en-CA" dirty="0"/>
              <a:t> </a:t>
            </a:r>
            <a:r>
              <a:rPr lang="en-CA" b="1" dirty="0"/>
              <a:t>hybrid loss</a:t>
            </a:r>
            <a:r>
              <a:rPr lang="en-CA" dirty="0"/>
              <a:t> (normal MSE + weighted MSE)</a:t>
            </a:r>
          </a:p>
          <a:p>
            <a:r>
              <a:rPr lang="en-CA" dirty="0">
                <a:sym typeface="Wingdings" panose="05000000000000000000" pitchFamily="2" charset="2"/>
              </a:rPr>
              <a:t> a</a:t>
            </a:r>
            <a:r>
              <a:rPr lang="en-CA" dirty="0"/>
              <a:t> </a:t>
            </a:r>
            <a:r>
              <a:rPr lang="en-CA" b="1" dirty="0"/>
              <a:t>pretraining with </a:t>
            </a:r>
            <a:r>
              <a:rPr lang="el-GR" b="1" dirty="0"/>
              <a:t>α = 1</a:t>
            </a:r>
            <a:r>
              <a:rPr lang="el-GR" dirty="0"/>
              <a:t>, </a:t>
            </a:r>
            <a:r>
              <a:rPr lang="en-CA" dirty="0"/>
              <a:t>followed by a  </a:t>
            </a:r>
            <a:r>
              <a:rPr lang="en-CA" b="1" dirty="0"/>
              <a:t>finetuning with </a:t>
            </a:r>
            <a:r>
              <a:rPr lang="el-GR" b="1" dirty="0"/>
              <a:t>α = 10</a:t>
            </a:r>
            <a:endParaRPr lang="el-GR" dirty="0"/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061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b="1" dirty="0"/>
              <a:t>dropout</a:t>
            </a:r>
            <a:r>
              <a:rPr lang="fr-FR" dirty="0"/>
              <a:t> est une technique de régularisation utilisée dans les réseaux de neurones pour </a:t>
            </a:r>
            <a:r>
              <a:rPr lang="fr-FR" b="1" dirty="0"/>
              <a:t>éviter le surapprentissage (</a:t>
            </a:r>
            <a:r>
              <a:rPr lang="fr-FR" b="1" dirty="0" err="1"/>
              <a:t>overfitting</a:t>
            </a:r>
            <a:r>
              <a:rPr lang="fr-FR" b="1" dirty="0"/>
              <a:t>)</a:t>
            </a:r>
            <a:r>
              <a:rPr lang="fr-FR" dirty="0"/>
              <a:t>. Elle consiste à "éteindre" aléatoirement un certain pourcentage de neurones d’un réseau pendant chaque itération d'entraînement, forçant le réseau à </a:t>
            </a:r>
            <a:r>
              <a:rPr lang="fr-FR" b="1" dirty="0"/>
              <a:t>ne pas trop dépendre de certains neurones</a:t>
            </a:r>
            <a:r>
              <a:rPr lang="fr-FR" dirty="0"/>
              <a:t> et à </a:t>
            </a:r>
            <a:r>
              <a:rPr lang="fr-FR" b="1" dirty="0"/>
              <a:t>apprendre des représentations plus robustes et généralisables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dirty="0" err="1"/>
              <a:t>seem</a:t>
            </a:r>
            <a:r>
              <a:rPr lang="fr-FR" b="1" dirty="0"/>
              <a:t> to change </a:t>
            </a:r>
            <a:r>
              <a:rPr lang="fr-FR" b="1" dirty="0" err="1"/>
              <a:t>much</a:t>
            </a:r>
            <a:r>
              <a:rPr lang="fr-FR" b="1" dirty="0"/>
              <a:t> </a:t>
            </a:r>
            <a:r>
              <a:rPr lang="fr-FR" b="1" dirty="0" err="1"/>
              <a:t>than</a:t>
            </a:r>
            <a:r>
              <a:rPr lang="fr-FR" b="1" dirty="0"/>
              <a:t> </a:t>
            </a:r>
            <a:r>
              <a:rPr lang="fr-FR" b="1" dirty="0" err="1"/>
              <a:t>without</a:t>
            </a:r>
            <a:r>
              <a:rPr lang="fr-FR" b="1" dirty="0"/>
              <a:t> Dropout </a:t>
            </a:r>
            <a:r>
              <a:rPr lang="fr-FR" b="1" dirty="0" err="1"/>
              <a:t>regularization</a:t>
            </a:r>
            <a:r>
              <a:rPr lang="fr-FR" b="1" dirty="0"/>
              <a:t>.</a:t>
            </a:r>
            <a:endParaRPr lang="en-CA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600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Z_cell</a:t>
            </a:r>
            <a:r>
              <a:rPr lang="en-US" dirty="0"/>
              <a:t> too compressed !!</a:t>
            </a:r>
          </a:p>
          <a:p>
            <a:endParaRPr lang="en-US" dirty="0"/>
          </a:p>
          <a:p>
            <a:r>
              <a:rPr lang="fr-FR" dirty="0"/>
              <a:t>Cette forme très régulière est aussi </a:t>
            </a:r>
            <a:r>
              <a:rPr lang="fr-FR" b="1" dirty="0"/>
              <a:t>typiquement liée à une forme d’"effondrement de l’espace latent“</a:t>
            </a:r>
            <a:endParaRPr lang="en-US" b="1" dirty="0"/>
          </a:p>
          <a:p>
            <a:pPr>
              <a:buNone/>
            </a:pPr>
            <a:r>
              <a:rPr lang="fr-FR" dirty="0"/>
              <a:t>Peut être provoquée par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 un dropout trop fort</a:t>
            </a:r>
            <a:r>
              <a:rPr lang="fr-FR" dirty="0"/>
              <a:t> (empêche d’exploiter toute l’info),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 un alpha de </a:t>
            </a:r>
            <a:r>
              <a:rPr lang="fr-FR" b="1" dirty="0" err="1"/>
              <a:t>weighted</a:t>
            </a:r>
            <a:r>
              <a:rPr lang="fr-FR" b="1" dirty="0"/>
              <a:t> MSE trop élevé</a:t>
            </a:r>
            <a:r>
              <a:rPr lang="fr-FR" dirty="0"/>
              <a:t> → l’AE focus presque uniquement sur les valeurs ≠ 0,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 aucune contrainte de diversité</a:t>
            </a:r>
            <a:r>
              <a:rPr lang="fr-FR" dirty="0"/>
              <a:t> (pas de pénalité sur les activations latentes).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A253-D4C4-4681-8A53-29F402D7D2D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3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FEE54-D084-E5A6-A699-184A471DB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DEB513-02B3-020C-55C0-B31C81EAE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CEB0BD-20F4-BE3B-2392-3A735F66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69D8BE-2530-86A7-828D-74735142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E37DE6-E63B-B3BA-CB39-54DD9DEC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69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9C181-81F3-3B81-5A61-8FC79689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D97353E-C6CA-4B1F-717C-D59BC4925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1B940D-AAA5-3784-F7AA-F497E53F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9EC695-BC67-8471-AAEE-B68A7609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E2291-5244-AE64-850A-8AA250EC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3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D7D252-5C57-C119-03AA-30A2BF95E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566158-567B-4D1B-43FD-D3CE51FE5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F03622-EF36-E8F9-D7DA-4CEF1640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DC16DC-2A59-AEEA-2223-1E0F6F6F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CF69E-2BD4-CEE6-936E-9C16802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0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37122-D165-97DE-D180-81182FE3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0F0AF0-3997-2CCD-3B45-C88B6FB49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9B1E03-AB93-5A9E-94A5-7E8E0DCE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EC02DE-C628-1BE5-2A01-83053BAF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4ABDD-75D0-7B10-D773-C852685B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83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9152C-3605-A9DC-7688-B6676E59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D11420-4775-9044-9837-B693476A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29286-3621-0958-3CC2-E465AD46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3112B3-C329-F343-DDDC-BB6CDDB1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797C6C-D8BC-A490-0093-BCC917DA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21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FC560-2FA7-03D9-57EB-34942129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461D74-80AD-34B3-50C2-E036D2A54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352EA2-8D41-DECA-B9D5-C6F785B9B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BC3E5B-C808-3D09-A40F-3E88CC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165B36-6603-C0DA-D9F1-169530B5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DF4F33-7308-1B5F-0331-02183028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8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67270-4D02-2FFF-D937-7AA7931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849A1F-D2F4-BA44-E602-2BA47DEFB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B4618E-4117-2DB6-44DD-A445B212E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AD447-1FF1-40E8-0EB2-D51CF6DE2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9BE25E-30D9-DE18-351D-6C984B4A6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BCC9E7-AEBC-5CBC-75F5-73BCDFA2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84F9F7A-C922-A058-DEED-0512B045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80EE00-A0CB-4FC8-2F40-DCF9536F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0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C0237-7FE7-3180-4D9F-F07F911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67C857-DC79-E63A-3419-53A07430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4170F3-390C-AB13-AA9E-C138DB9D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3EAE85-C918-199D-246E-4CDAAEF1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76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93BDA3-373B-93FE-A786-D6B5ACCB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5EE7C5-2C08-0D14-9E69-3445262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61A6E-A9C8-8C35-ACBC-91775A56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42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2F4E4-82A5-09C6-6027-D4895801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BAC9CB-57AC-5397-8F00-2A290AF5D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DD4625-828B-60DF-C271-20F1F0E4F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564BB3-1541-21E6-4F70-56AA7A46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508FFA-8633-CD8B-38B4-060B83B5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ABE830-0E69-981C-156A-98C235AE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26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DEBDA-CA2D-003D-91F7-B4B3C52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85965F9-FFD2-1127-A9EC-CC9B5133B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FC8EC3-A9D4-2D02-8855-468615293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DC32F-E6AD-5879-BA9D-661A653A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71E837-45CD-82C3-8789-74AAFAC5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3E591D-8B3A-C8C0-5AE5-B51FFFE6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3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58C3B0-151F-0F45-EDE2-1068ED3E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74C9B9-B151-6FF1-028C-E985885D3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AFA526-4792-C4A6-4CED-C23AAC921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FEF84-908A-417B-A666-50676CAC7517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5C25D-4FF8-0091-1C00-EE703E8AB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F7575-78B3-AC94-20AE-DB6C6D897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6DEC-C3FF-40A7-B930-37B3FF668E1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6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customXml" Target="../ink/ink9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customXml" Target="../ink/ink18.xml"/><Relationship Id="rId7" Type="http://schemas.openxmlformats.org/officeDocument/2006/relationships/image" Target="../media/image15.png"/><Relationship Id="rId12" Type="http://schemas.openxmlformats.org/officeDocument/2006/relationships/customXml" Target="../ink/ink14.xml"/><Relationship Id="rId17" Type="http://schemas.openxmlformats.org/officeDocument/2006/relationships/customXml" Target="../ink/ink16.xml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19" Type="http://schemas.openxmlformats.org/officeDocument/2006/relationships/customXml" Target="../ink/ink17.xml"/><Relationship Id="rId4" Type="http://schemas.openxmlformats.org/officeDocument/2006/relationships/customXml" Target="../ink/ink10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customXml" Target="../ink/ink23.xml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customXml" Target="../ink/ink25.xml"/><Relationship Id="rId2" Type="http://schemas.openxmlformats.org/officeDocument/2006/relationships/image" Target="../media/image23.png"/><Relationship Id="rId16" Type="http://schemas.openxmlformats.org/officeDocument/2006/relationships/image" Target="../media/image7.png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customXml" Target="../ink/ink22.xml"/><Relationship Id="rId5" Type="http://schemas.openxmlformats.org/officeDocument/2006/relationships/image" Target="../media/image8.png"/><Relationship Id="rId15" Type="http://schemas.openxmlformats.org/officeDocument/2006/relationships/customXml" Target="../ink/ink24.xml"/><Relationship Id="rId10" Type="http://schemas.openxmlformats.org/officeDocument/2006/relationships/image" Target="../media/image25.png"/><Relationship Id="rId19" Type="http://schemas.openxmlformats.org/officeDocument/2006/relationships/customXml" Target="../ink/ink26.xml"/><Relationship Id="rId4" Type="http://schemas.openxmlformats.org/officeDocument/2006/relationships/customXml" Target="../ink/ink19.xml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32.xml"/><Relationship Id="rId1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customXml" Target="../ink/ink29.xml"/><Relationship Id="rId12" Type="http://schemas.openxmlformats.org/officeDocument/2006/relationships/image" Target="../media/image22.png"/><Relationship Id="rId17" Type="http://schemas.openxmlformats.org/officeDocument/2006/relationships/customXml" Target="../ink/ink34.xml"/><Relationship Id="rId2" Type="http://schemas.openxmlformats.org/officeDocument/2006/relationships/image" Target="../media/image26.png"/><Relationship Id="rId16" Type="http://schemas.openxmlformats.org/officeDocument/2006/relationships/image" Target="../media/image18.png"/><Relationship Id="rId20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31.xml"/><Relationship Id="rId5" Type="http://schemas.openxmlformats.org/officeDocument/2006/relationships/image" Target="../media/image20.png"/><Relationship Id="rId15" Type="http://schemas.openxmlformats.org/officeDocument/2006/relationships/customXml" Target="../ink/ink33.xml"/><Relationship Id="rId10" Type="http://schemas.openxmlformats.org/officeDocument/2006/relationships/image" Target="../media/image16.png"/><Relationship Id="rId19" Type="http://schemas.openxmlformats.org/officeDocument/2006/relationships/customXml" Target="../ink/ink35.xml"/><Relationship Id="rId4" Type="http://schemas.openxmlformats.org/officeDocument/2006/relationships/customXml" Target="../ink/ink28.xml"/><Relationship Id="rId9" Type="http://schemas.openxmlformats.org/officeDocument/2006/relationships/customXml" Target="../ink/ink30.xml"/><Relationship Id="rId1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C4EAA-E68E-1E37-FC4C-7350CFAA3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64733C-B609-9AC9-D1ED-FBC1838E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49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8CE24-A5B8-89E6-98A9-107ED848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027F80-177B-5DEF-16FB-7A7391B62414}"/>
              </a:ext>
            </a:extLst>
          </p:cNvPr>
          <p:cNvSpPr txBox="1"/>
          <p:nvPr/>
        </p:nvSpPr>
        <p:spPr>
          <a:xfrm>
            <a:off x="2274640" y="658834"/>
            <a:ext cx="1823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CTRP-GDSC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Labeled data</a:t>
            </a:r>
            <a:endParaRPr lang="en-CA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F88174-07C2-2D5A-6E8B-CB18EDEFF823}"/>
              </a:ext>
            </a:extLst>
          </p:cNvPr>
          <p:cNvSpPr txBox="1"/>
          <p:nvPr/>
        </p:nvSpPr>
        <p:spPr>
          <a:xfrm>
            <a:off x="8439686" y="658834"/>
            <a:ext cx="1823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CCLE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Labeled data</a:t>
            </a:r>
            <a:endParaRPr lang="en-CA" sz="24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F77A357-37E1-E89D-B109-3F2B8EB01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995" y="2509145"/>
            <a:ext cx="2469502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</a:t>
            </a:r>
            <a:r>
              <a:rPr lang="en-US" altLang="en-US" dirty="0">
                <a:latin typeface="menlo"/>
              </a:rPr>
              <a:t>373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19221)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(690, 209)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(690, 4048)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51B8089-5AA7-6419-3136-1BF2FDDF6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363" y="4914929"/>
            <a:ext cx="365247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0.1692699979890005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0.7043432474854251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696EC-E9C6-EFB7-A5A8-9D1734DA1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225" y="2509146"/>
            <a:ext cx="221823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(714, 19221)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(32, 209)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(32, 4048)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25366-3DD9-2221-6563-994C486A0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894" y="4899539"/>
            <a:ext cx="41283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0.1692699979890005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0.7043432474854251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1472F1-2872-779A-EE62-573C91942F09}"/>
              </a:ext>
            </a:extLst>
          </p:cNvPr>
          <p:cNvSpPr txBox="1"/>
          <p:nvPr/>
        </p:nvSpPr>
        <p:spPr>
          <a:xfrm>
            <a:off x="4587377" y="193223"/>
            <a:ext cx="26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ONLY </a:t>
            </a:r>
            <a:r>
              <a:rPr lang="en-CA" dirty="0" err="1">
                <a:solidFill>
                  <a:srgbClr val="FF0000"/>
                </a:solidFill>
              </a:rPr>
              <a:t>cell_exp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39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E6CC910-440C-9127-9363-262ADEAF2943}"/>
              </a:ext>
            </a:extLst>
          </p:cNvPr>
          <p:cNvSpPr txBox="1"/>
          <p:nvPr/>
        </p:nvSpPr>
        <p:spPr>
          <a:xfrm>
            <a:off x="2174394" y="399876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D4F5F-645D-3FB6-89BA-A1A915983FFC}"/>
              </a:ext>
            </a:extLst>
          </p:cNvPr>
          <p:cNvSpPr txBox="1"/>
          <p:nvPr/>
        </p:nvSpPr>
        <p:spPr>
          <a:xfrm>
            <a:off x="8814853" y="41637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CCLE</a:t>
            </a:r>
            <a:endParaRPr lang="en-CA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42EEA4-7837-F508-6BA2-F08D4893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70" y="1127464"/>
            <a:ext cx="3937518" cy="27374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7081C9-0236-30F5-11DC-9B185F7C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13" y="3935049"/>
            <a:ext cx="3895975" cy="27374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F9CEED-BA90-BBEC-9C1A-8941D24E5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671" y="1057283"/>
            <a:ext cx="3956142" cy="28075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446264B-E727-B1B1-DD04-9CB9C96A8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115" y="3937036"/>
            <a:ext cx="3702056" cy="258496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14E27BF-8A8F-4E51-2502-62A381E71952}"/>
              </a:ext>
            </a:extLst>
          </p:cNvPr>
          <p:cNvSpPr txBox="1"/>
          <p:nvPr/>
        </p:nvSpPr>
        <p:spPr>
          <a:xfrm>
            <a:off x="5724744" y="223024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cells</a:t>
            </a:r>
            <a:endParaRPr lang="en-CA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F716CF-A82E-039D-F93C-32BE1110E240}"/>
              </a:ext>
            </a:extLst>
          </p:cNvPr>
          <p:cNvSpPr txBox="1"/>
          <p:nvPr/>
        </p:nvSpPr>
        <p:spPr>
          <a:xfrm>
            <a:off x="5724744" y="4920568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drugs</a:t>
            </a:r>
            <a:endParaRPr lang="en-CA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0C97D5-2261-D7CF-E5D4-F43E348C9E67}"/>
              </a:ext>
            </a:extLst>
          </p:cNvPr>
          <p:cNvSpPr txBox="1"/>
          <p:nvPr/>
        </p:nvSpPr>
        <p:spPr>
          <a:xfrm>
            <a:off x="4906089" y="105167"/>
            <a:ext cx="253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T-SNE INPUT DATA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04852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43C9782-F14E-B1DC-E27B-4A166164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5" y="644880"/>
            <a:ext cx="2719211" cy="32863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A91090-78A7-2FB2-B211-4AA3B7DC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3402"/>
            <a:ext cx="4728411" cy="27945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BFA35A5-9F24-8255-1D70-01647915C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48" y="644880"/>
            <a:ext cx="2814637" cy="32188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7A10D5-B03D-77D9-7BBE-04A8FA54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41" y="3931198"/>
            <a:ext cx="4910658" cy="29268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3C50C12-79FA-CE92-CBC3-F6B510025295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Learning rate = 0.01</a:t>
            </a:r>
          </a:p>
          <a:p>
            <a:pPr algn="ctr"/>
            <a:r>
              <a:rPr lang="en-CA" dirty="0"/>
              <a:t>MSE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00A5E8-912E-46B8-7C22-A89E3535CE3D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</p:spTree>
    <p:extLst>
      <p:ext uri="{BB962C8B-B14F-4D97-AF65-F5344CB8AC3E}">
        <p14:creationId xmlns:p14="http://schemas.microsoft.com/office/powerpoint/2010/main" val="8353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46884BE-D839-063B-088F-DC209EE62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285" y="1152073"/>
            <a:ext cx="960615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0.07634297758340836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0.9282354116439819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8C02F3-0DFB-9ADA-5B9F-E05CEDDC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9" y="2040347"/>
            <a:ext cx="5358787" cy="38310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0A6F9F-21FE-A434-F46C-9C34333B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08" y="2040347"/>
            <a:ext cx="5396527" cy="38310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6C9B751-338F-09E1-733B-08A6CC77C4C3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0B8DEAD-D854-35A6-148C-C4AAA22F1839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Learning rate = 0.01</a:t>
            </a:r>
          </a:p>
          <a:p>
            <a:pPr algn="ctr"/>
            <a:r>
              <a:rPr lang="en-CA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38650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2AEE81-C1FA-AA4A-3F6C-E560AB21B4F4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pPr algn="ctr"/>
            <a:r>
              <a:rPr lang="en-CA" dirty="0"/>
              <a:t>MSE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ACF084-3290-AA06-DB5C-BFD9129C379B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5A704E-44E8-6C19-A9E8-255AD30E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5" y="745573"/>
            <a:ext cx="2767047" cy="32575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1726F9-B611-9DAF-2C14-77DA26A6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6" y="4100458"/>
            <a:ext cx="4492496" cy="27575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8DD93C3-115C-9B46-BF6F-6FA1831F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535" y="468302"/>
            <a:ext cx="2998839" cy="34146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B26036F-5C02-A4BE-0A69-E2F229A2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350" y="3944178"/>
            <a:ext cx="4699518" cy="29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6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1EBA218-E4A3-4C21-6262-732732BF98F0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pPr algn="ctr"/>
            <a:r>
              <a:rPr lang="en-CA" dirty="0"/>
              <a:t>MSE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23A6C6-C906-0EAE-9A56-F2DC28333266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0CF94B-308E-9423-D3C2-1EAC2428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2122331"/>
            <a:ext cx="5517726" cy="3859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E1ECAE-E54F-7909-680C-C2D2164E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1" y="2082547"/>
            <a:ext cx="5510774" cy="385997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913400E-4C6D-3BDA-DBE6-1648E7A3C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285" y="1152073"/>
            <a:ext cx="960615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menlo"/>
              </a:rPr>
              <a:t>0.9915185570716858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1.2932968139648438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1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9975-7D45-08CA-850E-8B8DB092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E20328-3C18-A21C-A801-139F8D000570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090D39-5130-B411-C4F0-B9420C6E125A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5AE15E-F532-DA1A-6D89-A0101255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682585"/>
            <a:ext cx="2821794" cy="33382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E1C530-5ADA-0FDC-DE83-AF8F6EBF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" y="4037729"/>
            <a:ext cx="4571985" cy="28004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A858CD-18BB-01E6-E7AE-ACB9B36A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610" y="516388"/>
            <a:ext cx="2934074" cy="33678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611AADC-92F7-00F2-92EE-9B40F17B1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853" y="3913642"/>
            <a:ext cx="4845537" cy="29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8061B-0434-7BFA-525D-D3B7A3A1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DB3BDC0-628A-70D1-90F0-9DA7AA2022B4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4E42B37-DAEC-EAE3-D1D5-51DF72BAE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925" y="1570736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0.7913793921470642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0.7871668338775635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BEBE37-DD64-88BD-C373-8BA762EA70C0}"/>
              </a:ext>
            </a:extLst>
          </p:cNvPr>
          <p:cNvSpPr txBox="1"/>
          <p:nvPr/>
        </p:nvSpPr>
        <p:spPr>
          <a:xfrm>
            <a:off x="4587377" y="193223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6166B3-377D-2EBE-F4D1-5B877B11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9756"/>
            <a:ext cx="5411755" cy="38088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9A7251-BCA0-923E-36E6-B63FE3A0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612" y="2338872"/>
            <a:ext cx="5525388" cy="38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2E4E6-327D-3D8A-097D-D7A58152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E06161-A013-346A-D45D-E7700820F3AC}"/>
              </a:ext>
            </a:extLst>
          </p:cNvPr>
          <p:cNvSpPr txBox="1"/>
          <p:nvPr/>
        </p:nvSpPr>
        <p:spPr>
          <a:xfrm>
            <a:off x="4587376" y="193223"/>
            <a:ext cx="33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BBD68E-53EB-1F3A-2C1D-2E15D2C6524E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CDD93F8-5677-E04B-E2DE-0CD88C0D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2" y="964260"/>
            <a:ext cx="2454438" cy="29413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D2F790-09EF-C7F1-0F62-4A481076D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2929"/>
            <a:ext cx="4587376" cy="28552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1A31A7-2E0C-17EA-B6D8-3F18AA91B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868" y="342949"/>
            <a:ext cx="2861101" cy="32796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CD9498-902F-01AF-D737-57485E4F4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511" y="3825551"/>
            <a:ext cx="5052490" cy="30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0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0765-A534-B268-51E7-64B86EDD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26A7CB4-7155-5E60-593D-7CEAAB55409C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2E93CA-9C37-46B0-95F9-642E61358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637520"/>
            <a:ext cx="1119673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0.0000,                                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0.579213559627533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0.4534982442855835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84D891-1348-0FCB-DB9C-3721889F9276}"/>
              </a:ext>
            </a:extLst>
          </p:cNvPr>
          <p:cNvSpPr txBox="1"/>
          <p:nvPr/>
        </p:nvSpPr>
        <p:spPr>
          <a:xfrm>
            <a:off x="4587376" y="193223"/>
            <a:ext cx="33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D15454-D781-7BAC-B263-1D2CFE74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365"/>
            <a:ext cx="5262465" cy="37060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E9664C6-4183-1A21-615F-1EA49DC0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751" y="2854591"/>
            <a:ext cx="5623249" cy="39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9B1B1-483B-210D-D137-340C4DC1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06E8BCE-9FF9-5FDB-C44A-16330C6E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8" y="1213779"/>
            <a:ext cx="4819650" cy="22288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E8C0A0C-D450-0D7E-435A-3CC0F89F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13" y="1213779"/>
            <a:ext cx="5600700" cy="3533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F7215CAD-2A5B-8FA9-F1FB-686651E92B60}"/>
                  </a:ext>
                </a:extLst>
              </p14:cNvPr>
              <p14:cNvContentPartPr/>
              <p14:nvPr/>
            </p14:nvContentPartPr>
            <p14:xfrm>
              <a:off x="380820" y="3311423"/>
              <a:ext cx="1274400" cy="82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F7215CAD-2A5B-8FA9-F1FB-686651E92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820" y="3198514"/>
                <a:ext cx="1382040" cy="233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6BFC243B-DBC7-9C25-154F-9ED80E300442}"/>
                  </a:ext>
                </a:extLst>
              </p14:cNvPr>
              <p14:cNvContentPartPr/>
              <p14:nvPr/>
            </p14:nvContentPartPr>
            <p14:xfrm>
              <a:off x="6636960" y="4605960"/>
              <a:ext cx="1306800" cy="540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6BFC243B-DBC7-9C25-154F-9ED80E3004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2975" y="4497960"/>
                <a:ext cx="141441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2C969D71-EB1D-DC52-7F0C-16EA774A212E}"/>
                  </a:ext>
                </a:extLst>
              </p14:cNvPr>
              <p14:cNvContentPartPr/>
              <p14:nvPr/>
            </p14:nvContentPartPr>
            <p14:xfrm>
              <a:off x="6636960" y="1371000"/>
              <a:ext cx="1197000" cy="3888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2C969D71-EB1D-DC52-7F0C-16EA774A21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2960" y="1263991"/>
                <a:ext cx="1304640" cy="25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746F37C3-FF3B-8CAC-DF61-07EA5B0BED0D}"/>
                  </a:ext>
                </a:extLst>
              </p14:cNvPr>
              <p14:cNvContentPartPr/>
              <p14:nvPr/>
            </p14:nvContentPartPr>
            <p14:xfrm>
              <a:off x="8404560" y="1919640"/>
              <a:ext cx="518760" cy="1548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746F37C3-FF3B-8CAC-DF61-07EA5B0BED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0560" y="1811640"/>
                <a:ext cx="626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B44D68DD-3C93-D18E-114C-EFDAFDBE3D1C}"/>
                  </a:ext>
                </a:extLst>
              </p14:cNvPr>
              <p14:cNvContentPartPr/>
              <p14:nvPr/>
            </p14:nvContentPartPr>
            <p14:xfrm>
              <a:off x="2023140" y="1855583"/>
              <a:ext cx="598320" cy="86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B44D68DD-3C93-D18E-114C-EFDAFDBE3D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9140" y="1747583"/>
                <a:ext cx="70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4B104625-2FEF-1CA4-1BF7-7BDEB16D77E9}"/>
                  </a:ext>
                </a:extLst>
              </p14:cNvPr>
              <p14:cNvContentPartPr/>
              <p14:nvPr/>
            </p14:nvContentPartPr>
            <p14:xfrm>
              <a:off x="616620" y="1337543"/>
              <a:ext cx="1006560" cy="471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4B104625-2FEF-1CA4-1BF7-7BDEB16D77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2620" y="1229543"/>
                <a:ext cx="111420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e 28">
            <a:extLst>
              <a:ext uri="{FF2B5EF4-FFF2-40B4-BE49-F238E27FC236}">
                <a16:creationId xmlns:a16="http://schemas.microsoft.com/office/drawing/2014/main" id="{E4F10122-EFFE-0741-0D0A-6147208625EA}"/>
              </a:ext>
            </a:extLst>
          </p:cNvPr>
          <p:cNvGrpSpPr/>
          <p:nvPr/>
        </p:nvGrpSpPr>
        <p:grpSpPr>
          <a:xfrm>
            <a:off x="1763690" y="3775577"/>
            <a:ext cx="4705350" cy="2310373"/>
            <a:chOff x="1763690" y="3775577"/>
            <a:chExt cx="4705350" cy="231037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F469873-7582-4FEA-3719-B7C3F4511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63690" y="3775577"/>
              <a:ext cx="4705350" cy="22860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4AADA8-AFA2-9ED3-29B3-0C8753724399}"/>
                </a:ext>
              </a:extLst>
            </p:cNvPr>
            <p:cNvSpPr/>
            <p:nvPr/>
          </p:nvSpPr>
          <p:spPr>
            <a:xfrm>
              <a:off x="3108600" y="5785290"/>
              <a:ext cx="1699260" cy="300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BA676D00-F6C9-54DF-BC71-E84D17AC16DB}"/>
                  </a:ext>
                </a:extLst>
              </p14:cNvPr>
              <p14:cNvContentPartPr/>
              <p14:nvPr/>
            </p14:nvContentPartPr>
            <p14:xfrm>
              <a:off x="3543840" y="4473480"/>
              <a:ext cx="624600" cy="309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BA676D00-F6C9-54DF-BC71-E84D17AC16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9809" y="4365480"/>
                <a:ext cx="732302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5DA10B34-0CF8-83EB-BA97-782E4E8800FA}"/>
                  </a:ext>
                </a:extLst>
              </p14:cNvPr>
              <p14:cNvContentPartPr/>
              <p14:nvPr/>
            </p14:nvContentPartPr>
            <p14:xfrm>
              <a:off x="1881720" y="3923760"/>
              <a:ext cx="1226880" cy="2304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5DA10B34-0CF8-83EB-BA97-782E4E8800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27720" y="3815760"/>
                <a:ext cx="1334520" cy="2386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3208251D-5EA4-89A3-DC82-FF8CF0999D35}"/>
              </a:ext>
            </a:extLst>
          </p:cNvPr>
          <p:cNvSpPr txBox="1"/>
          <p:nvPr/>
        </p:nvSpPr>
        <p:spPr>
          <a:xfrm>
            <a:off x="2023140" y="1176457"/>
            <a:ext cx="1596847" cy="3693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COPY NUMBER</a:t>
            </a:r>
            <a:endParaRPr lang="en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4757B95-91C0-85D5-E959-8FAD360E73FD}"/>
              </a:ext>
            </a:extLst>
          </p:cNvPr>
          <p:cNvSpPr txBox="1"/>
          <p:nvPr/>
        </p:nvSpPr>
        <p:spPr>
          <a:xfrm>
            <a:off x="8165430" y="1084218"/>
            <a:ext cx="2319866" cy="3693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NIVEAU D’EXPRESSION</a:t>
            </a:r>
            <a:endParaRPr lang="en-CA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6A65756-19E1-C8F5-0876-A8B5C9221826}"/>
              </a:ext>
            </a:extLst>
          </p:cNvPr>
          <p:cNvSpPr txBox="1"/>
          <p:nvPr/>
        </p:nvSpPr>
        <p:spPr>
          <a:xfrm>
            <a:off x="3410130" y="3710040"/>
            <a:ext cx="1315617" cy="36933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MUTATIONS</a:t>
            </a:r>
            <a:endParaRPr lang="en-CA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4D9F781-5DB1-C832-7045-F58F4FB9BD55}"/>
              </a:ext>
            </a:extLst>
          </p:cNvPr>
          <p:cNvSpPr txBox="1">
            <a:spLocks/>
          </p:cNvSpPr>
          <p:nvPr/>
        </p:nvSpPr>
        <p:spPr>
          <a:xfrm>
            <a:off x="838200" y="-1491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Cell modalities not normalized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A1FBF53A-B442-2A2B-3952-B51C040875BD}"/>
                  </a:ext>
                </a:extLst>
              </p14:cNvPr>
              <p14:cNvContentPartPr/>
              <p14:nvPr/>
            </p14:nvContentPartPr>
            <p14:xfrm>
              <a:off x="1763690" y="5912580"/>
              <a:ext cx="1226880" cy="2304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A1FBF53A-B442-2A2B-3952-B51C040875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09690" y="5804580"/>
                <a:ext cx="13345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91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C8599-B4D2-B382-F579-A0A50CA3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C6E85A3-7111-F7C3-E946-E3B3587AA255}"/>
              </a:ext>
            </a:extLst>
          </p:cNvPr>
          <p:cNvSpPr txBox="1"/>
          <p:nvPr/>
        </p:nvSpPr>
        <p:spPr>
          <a:xfrm>
            <a:off x="4587376" y="193223"/>
            <a:ext cx="33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C61FC9-6849-6E8C-3E6E-49ABE5967655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06CD26-CC7B-5DD8-8A88-1888E3EA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" y="848114"/>
            <a:ext cx="2633564" cy="31040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47DE39-D3FD-3AC3-6B93-0AABC115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5909"/>
            <a:ext cx="4683967" cy="2862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9984C-6ECB-89F4-5A90-B0780E51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212" y="193223"/>
            <a:ext cx="2926837" cy="33561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5F68D76-42F3-0C35-FED7-AE53E7909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077" y="3597145"/>
            <a:ext cx="5402923" cy="32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35B81-D427-68F9-12B3-ED2AEAFF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0BEE567-9AC7-08F4-705B-98D67A05BA17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FB203C8-0C4F-0AE9-19AC-C02E81C87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637520"/>
            <a:ext cx="1119673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0.0000,                                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0.5146093964576721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0.6292429566383362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A0C380-2848-D887-4AA0-A60696AD72EA}"/>
              </a:ext>
            </a:extLst>
          </p:cNvPr>
          <p:cNvSpPr txBox="1"/>
          <p:nvPr/>
        </p:nvSpPr>
        <p:spPr>
          <a:xfrm>
            <a:off x="4587376" y="193223"/>
            <a:ext cx="33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1EB687-955E-04F6-F9EE-C96509A6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89484"/>
            <a:ext cx="5470079" cy="3848732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234C4B-ED9E-BC4B-BAC7-240B8EEC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2" y="3009268"/>
            <a:ext cx="5487858" cy="38487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D8F151-4137-BFDC-1868-C279E35DB593}"/>
              </a:ext>
            </a:extLst>
          </p:cNvPr>
          <p:cNvSpPr/>
          <p:nvPr/>
        </p:nvSpPr>
        <p:spPr>
          <a:xfrm>
            <a:off x="4587376" y="802433"/>
            <a:ext cx="2802469" cy="2943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24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FC80-6244-F259-A6CC-59E0CCEB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5A14C70-5F64-FF48-B3DC-817CFB208616}"/>
              </a:ext>
            </a:extLst>
          </p:cNvPr>
          <p:cNvSpPr txBox="1"/>
          <p:nvPr/>
        </p:nvSpPr>
        <p:spPr>
          <a:xfrm>
            <a:off x="4587376" y="193223"/>
            <a:ext cx="339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CB2705-3A3E-9A29-3579-6C6CF56AFB0F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93B11F-E16B-D13F-772B-5C0737AB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6" y="861036"/>
            <a:ext cx="2847205" cy="3341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D99C4C-00AC-8F56-AD6B-BC6DB097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7870"/>
            <a:ext cx="4189445" cy="261034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58372F6-D3F5-37E4-F1F1-04FAC54E7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216" y="515803"/>
            <a:ext cx="2758360" cy="31732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A747882-6205-A701-0B7C-8B34D0743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213" y="3816693"/>
            <a:ext cx="4776787" cy="29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4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FFED8-34CE-D3F7-3229-DD596AB3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9D71A9F-E5D0-9DE0-17EE-E763F2A4C54C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886BD6-A4EB-B1B4-16CF-17AFB56A8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0.6437125205993652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0.7740590572357178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CF5E35-C67C-7FF9-6C14-CF2FADC4EC45}"/>
              </a:ext>
            </a:extLst>
          </p:cNvPr>
          <p:cNvSpPr txBox="1"/>
          <p:nvPr/>
        </p:nvSpPr>
        <p:spPr>
          <a:xfrm>
            <a:off x="4587376" y="193223"/>
            <a:ext cx="339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10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FA8712-1C19-5DDC-4497-312C1FF7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08514"/>
            <a:ext cx="5684610" cy="4029702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EB5478-F9E6-43CB-0E5C-BA6772B6A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490" y="2883159"/>
            <a:ext cx="5585509" cy="3955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55708D-50D0-2FD8-BDFD-738691F767DC}"/>
              </a:ext>
            </a:extLst>
          </p:cNvPr>
          <p:cNvSpPr/>
          <p:nvPr/>
        </p:nvSpPr>
        <p:spPr>
          <a:xfrm>
            <a:off x="4587376" y="1075710"/>
            <a:ext cx="2877114" cy="3178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7D582A1-F7FC-05B2-6A48-BB3811ED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179" y="193222"/>
            <a:ext cx="4022689" cy="1200329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❗ Attention : concatenation </a:t>
            </a:r>
            <a:r>
              <a:rPr lang="en-US" altLang="en-US" dirty="0" err="1">
                <a:latin typeface="Arial" panose="020B0604020202020204" pitchFamily="34" charset="0"/>
              </a:rPr>
              <a:t>z_cell</a:t>
            </a:r>
            <a:r>
              <a:rPr lang="en-US" altLang="en-US" dirty="0">
                <a:latin typeface="Arial" panose="020B0604020202020204" pitchFamily="34" charset="0"/>
              </a:rPr>
              <a:t> + </a:t>
            </a:r>
            <a:r>
              <a:rPr lang="en-US" altLang="en-US" dirty="0" err="1">
                <a:latin typeface="Arial" panose="020B0604020202020204" pitchFamily="34" charset="0"/>
              </a:rPr>
              <a:t>z_drug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pour un MLP: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échelles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doivent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être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même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std)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dominera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l’autre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23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4383-30F6-7647-FB84-DD8599F8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C594D35-6C6F-9100-E510-64187E2BE414}"/>
              </a:ext>
            </a:extLst>
          </p:cNvPr>
          <p:cNvSpPr txBox="1"/>
          <p:nvPr/>
        </p:nvSpPr>
        <p:spPr>
          <a:xfrm>
            <a:off x="4587376" y="193223"/>
            <a:ext cx="339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0C8BA0-90F7-C772-F351-159BD82C8E13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8A8A3-2B1A-B928-9021-DD67014523E7}"/>
              </a:ext>
            </a:extLst>
          </p:cNvPr>
          <p:cNvSpPr/>
          <p:nvPr/>
        </p:nvSpPr>
        <p:spPr>
          <a:xfrm>
            <a:off x="4446699" y="482489"/>
            <a:ext cx="2877114" cy="3178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A8B1D1-8F1D-55D4-8677-3320F6C2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874206"/>
            <a:ext cx="2633564" cy="30067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5AB94A-0FAF-2C2B-327F-8D1A848F5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" y="3959051"/>
            <a:ext cx="4763230" cy="28975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3FDE7C-B5B3-EB37-B574-7059011A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249" y="800331"/>
            <a:ext cx="2615191" cy="30067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D0E715-5C21-3837-6AA5-20CEDEFB7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250" y="3895357"/>
            <a:ext cx="4577418" cy="2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81D5-DCDD-702C-4DE4-26BE4B298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F51FB0F-012F-D4DA-9D8A-DF97672C283D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D56C62-6079-5834-3842-C6064165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0.5852428078651428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0.781315803527832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5ECE8A-D40C-FD06-7143-43C3C05AC817}"/>
              </a:ext>
            </a:extLst>
          </p:cNvPr>
          <p:cNvSpPr txBox="1"/>
          <p:nvPr/>
        </p:nvSpPr>
        <p:spPr>
          <a:xfrm>
            <a:off x="4587376" y="193223"/>
            <a:ext cx="339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7EDC4-BD14-08C7-8BBC-4D3FE11963B4}"/>
              </a:ext>
            </a:extLst>
          </p:cNvPr>
          <p:cNvSpPr/>
          <p:nvPr/>
        </p:nvSpPr>
        <p:spPr>
          <a:xfrm>
            <a:off x="4466795" y="507194"/>
            <a:ext cx="2877114" cy="3178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21C756-8144-8F05-A5C5-6A8C046A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3924"/>
            <a:ext cx="5793177" cy="39442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BE96D1-C3A2-834F-A064-F0ED5620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719" y="2847628"/>
            <a:ext cx="5600281" cy="38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61501-6931-78FC-255C-BCD08302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6E1C96F-1D03-896F-0574-6ADA59FE4D57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AC65D7-F69A-A445-C5BD-0A48C6982FFA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3F3FF0-F9DE-1519-4320-BB1EF4D8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4" y="858610"/>
            <a:ext cx="2633564" cy="30278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2D8528-4395-9D2E-09E5-F688149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3824"/>
            <a:ext cx="4841260" cy="29441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C55958-E78A-0D0A-2A92-505887BB8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8" y="666115"/>
            <a:ext cx="2660019" cy="302789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2FB2AF-73A1-F023-53E7-101AA726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40" y="3816928"/>
            <a:ext cx="4841260" cy="29945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179E3D-7CB9-3E9F-8C69-CF723E1628F6}"/>
              </a:ext>
            </a:extLst>
          </p:cNvPr>
          <p:cNvSpPr/>
          <p:nvPr/>
        </p:nvSpPr>
        <p:spPr>
          <a:xfrm>
            <a:off x="4587375" y="1339739"/>
            <a:ext cx="2222999" cy="6351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57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4FAAD-AFA1-B7A6-3F80-6E870FF4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69C5966-D951-8825-569A-18379DAE771A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4215A5-B38F-7F12-304B-817B2E91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0.6258597373962402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0.7381967902183533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8B028B-6570-0475-121D-919747016079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501717-48DF-FC5C-DC1A-E562124C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" y="2733152"/>
            <a:ext cx="5726695" cy="40095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670CE8-DFED-1792-506D-47165132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72" y="2602523"/>
            <a:ext cx="5973364" cy="42554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9DDE1A-C6D5-1934-0BEE-F3FDC49623C4}"/>
              </a:ext>
            </a:extLst>
          </p:cNvPr>
          <p:cNvSpPr/>
          <p:nvPr/>
        </p:nvSpPr>
        <p:spPr>
          <a:xfrm>
            <a:off x="4587375" y="1339739"/>
            <a:ext cx="2222999" cy="6351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99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374B-5BF2-B06D-C951-06DA656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254B95E-2E4E-BF7D-8A95-BF1283FF4425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B1500B-5CD2-078A-17B5-86E93E7204F9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E9B49-AAD0-311E-B06D-78890CE4093A}"/>
              </a:ext>
            </a:extLst>
          </p:cNvPr>
          <p:cNvSpPr/>
          <p:nvPr/>
        </p:nvSpPr>
        <p:spPr>
          <a:xfrm flipV="1">
            <a:off x="4587375" y="1087119"/>
            <a:ext cx="2412865" cy="2526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6A3E1F-143E-AEE9-B670-6F08F1C0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65" y="914400"/>
            <a:ext cx="2412865" cy="27474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CABFC9-F947-255E-F466-F485BCD7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8825"/>
            <a:ext cx="5088807" cy="3089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3E8548-CE26-2046-180F-B6A564174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54" y="489589"/>
            <a:ext cx="2510931" cy="2915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9C3BAC-B27A-5476-7489-F9D100F04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175" y="3661849"/>
            <a:ext cx="5194800" cy="31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C641-DB2F-F8A8-2C54-3F327594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FEA6B6B-1123-A60E-DE72-13309E40CCD5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54A9966-7B18-3A11-0166-C3CAA4BD6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0.2563766837120056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0.9628911018371582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9BEAEA-5FC8-4AA9-8B10-77C0EA3C99A7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63844-430C-FADC-A11D-4A440071CA5B}"/>
              </a:ext>
            </a:extLst>
          </p:cNvPr>
          <p:cNvSpPr/>
          <p:nvPr/>
        </p:nvSpPr>
        <p:spPr>
          <a:xfrm flipV="1">
            <a:off x="4587375" y="1087119"/>
            <a:ext cx="2412865" cy="2526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CCB703-47F9-A995-FA14-A19DF336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5" y="3195953"/>
            <a:ext cx="5163702" cy="35806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14396F-4362-86C2-E52D-028D61CD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479" y="3061034"/>
            <a:ext cx="5247676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05727-5CFD-B455-6DE7-560CBE7F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106"/>
            <a:ext cx="10515600" cy="1325563"/>
          </a:xfrm>
        </p:spPr>
        <p:txBody>
          <a:bodyPr/>
          <a:lstStyle/>
          <a:p>
            <a:r>
              <a:rPr lang="en-US" dirty="0"/>
              <a:t>Cell modalities w/ </a:t>
            </a:r>
            <a:r>
              <a:rPr lang="en-CA" dirty="0"/>
              <a:t>min-max normalization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690206-E49A-D82C-B5D8-6BE69219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149668"/>
            <a:ext cx="5905500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C1D601-904D-8886-176F-B47AFEFB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297305"/>
            <a:ext cx="5638800" cy="3409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3ED4984F-9F8F-4271-B508-18C7970D22A2}"/>
                  </a:ext>
                </a:extLst>
              </p14:cNvPr>
              <p14:cNvContentPartPr/>
              <p14:nvPr/>
            </p14:nvContentPartPr>
            <p14:xfrm>
              <a:off x="388440" y="3154140"/>
              <a:ext cx="1274400" cy="82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3ED4984F-9F8F-4271-B508-18C7970D22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40" y="3046500"/>
                <a:ext cx="13820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1B038967-084D-47F8-A651-DC4E7C7A3C32}"/>
                  </a:ext>
                </a:extLst>
              </p14:cNvPr>
              <p14:cNvContentPartPr/>
              <p14:nvPr/>
            </p14:nvContentPartPr>
            <p14:xfrm>
              <a:off x="6636960" y="4605960"/>
              <a:ext cx="1306800" cy="540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1B038967-084D-47F8-A651-DC4E7C7A3C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2960" y="4498320"/>
                <a:ext cx="1414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72F97C20-5C65-11DB-0978-8E5DAF8CAB41}"/>
                  </a:ext>
                </a:extLst>
              </p14:cNvPr>
              <p14:cNvContentPartPr/>
              <p14:nvPr/>
            </p14:nvContentPartPr>
            <p14:xfrm>
              <a:off x="6636960" y="1371000"/>
              <a:ext cx="1197000" cy="3888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72F97C20-5C65-11DB-0978-8E5DAF8CAB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2960" y="1263000"/>
                <a:ext cx="13046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A39B3673-64B8-11D6-3E66-7F616FA6616C}"/>
                  </a:ext>
                </a:extLst>
              </p14:cNvPr>
              <p14:cNvContentPartPr/>
              <p14:nvPr/>
            </p14:nvContentPartPr>
            <p14:xfrm>
              <a:off x="8404560" y="1919640"/>
              <a:ext cx="518760" cy="1548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A39B3673-64B8-11D6-3E66-7F616FA661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0560" y="1812000"/>
                <a:ext cx="626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0DDCAF-E1BB-11E8-33B3-0FCB75B81F30}"/>
                  </a:ext>
                </a:extLst>
              </p14:cNvPr>
              <p14:cNvContentPartPr/>
              <p14:nvPr/>
            </p14:nvContentPartPr>
            <p14:xfrm>
              <a:off x="2030760" y="1698300"/>
              <a:ext cx="598320" cy="86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0DDCAF-E1BB-11E8-33B3-0FCB75B81F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6760" y="1590300"/>
                <a:ext cx="70596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e 30">
            <a:extLst>
              <a:ext uri="{FF2B5EF4-FFF2-40B4-BE49-F238E27FC236}">
                <a16:creationId xmlns:a16="http://schemas.microsoft.com/office/drawing/2014/main" id="{02A41DBF-4115-AC14-C27A-685F86770484}"/>
              </a:ext>
            </a:extLst>
          </p:cNvPr>
          <p:cNvGrpSpPr/>
          <p:nvPr/>
        </p:nvGrpSpPr>
        <p:grpSpPr>
          <a:xfrm>
            <a:off x="1644015" y="3824288"/>
            <a:ext cx="4743450" cy="2238915"/>
            <a:chOff x="1644015" y="3824288"/>
            <a:chExt cx="4743450" cy="223891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B992CE9-20C8-26B6-DD74-519C87E2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44015" y="3824288"/>
              <a:ext cx="4743450" cy="220027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5667A0-B742-6A86-74D8-EA55C703B7D6}"/>
                </a:ext>
              </a:extLst>
            </p:cNvPr>
            <p:cNvSpPr/>
            <p:nvPr/>
          </p:nvSpPr>
          <p:spPr>
            <a:xfrm>
              <a:off x="3078120" y="5762543"/>
              <a:ext cx="1699260" cy="300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AFA94D6F-D3FF-696B-7980-22D12AF39C36}"/>
                  </a:ext>
                </a:extLst>
              </p14:cNvPr>
              <p14:cNvContentPartPr/>
              <p14:nvPr/>
            </p14:nvContentPartPr>
            <p14:xfrm>
              <a:off x="624240" y="1180260"/>
              <a:ext cx="1006560" cy="471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AFA94D6F-D3FF-696B-7980-22D12AF39C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240" y="1072620"/>
                <a:ext cx="1114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E79AE54D-85A0-0907-5A3E-58CC914D50EA}"/>
                  </a:ext>
                </a:extLst>
              </p14:cNvPr>
              <p14:cNvContentPartPr/>
              <p14:nvPr/>
            </p14:nvContentPartPr>
            <p14:xfrm>
              <a:off x="3543840" y="4473480"/>
              <a:ext cx="624600" cy="309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E79AE54D-85A0-0907-5A3E-58CC914D50E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0200" y="4365480"/>
                <a:ext cx="732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5A7B8EB0-66B5-5521-D163-CC40B5F44B61}"/>
                  </a:ext>
                </a:extLst>
              </p14:cNvPr>
              <p14:cNvContentPartPr/>
              <p14:nvPr/>
            </p14:nvContentPartPr>
            <p14:xfrm>
              <a:off x="1881720" y="3923760"/>
              <a:ext cx="1226880" cy="2304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5A7B8EB0-66B5-5521-D163-CC40B5F44B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28080" y="3816120"/>
                <a:ext cx="1334520" cy="2386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73BFC4E2-809D-642B-9E63-5138A63DD794}"/>
              </a:ext>
            </a:extLst>
          </p:cNvPr>
          <p:cNvSpPr txBox="1"/>
          <p:nvPr/>
        </p:nvSpPr>
        <p:spPr>
          <a:xfrm>
            <a:off x="2030760" y="1019174"/>
            <a:ext cx="1596847" cy="3693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COPY NUMBER</a:t>
            </a:r>
            <a:endParaRPr lang="en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BE9EA8D-A91D-4E72-0362-3E29A6E1BC45}"/>
              </a:ext>
            </a:extLst>
          </p:cNvPr>
          <p:cNvSpPr txBox="1"/>
          <p:nvPr/>
        </p:nvSpPr>
        <p:spPr>
          <a:xfrm>
            <a:off x="8165430" y="1084218"/>
            <a:ext cx="2319866" cy="3693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NIVEAU D’EXPRESSION</a:t>
            </a:r>
            <a:endParaRPr lang="en-CA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C1D559-829F-0F26-C32D-E01585964127}"/>
              </a:ext>
            </a:extLst>
          </p:cNvPr>
          <p:cNvSpPr txBox="1"/>
          <p:nvPr/>
        </p:nvSpPr>
        <p:spPr>
          <a:xfrm>
            <a:off x="3410130" y="3710040"/>
            <a:ext cx="1315617" cy="36933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MUTATIONS</a:t>
            </a:r>
            <a:endParaRPr lang="en-CA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637178D-31D4-AD7D-0918-935E845985D0}"/>
              </a:ext>
            </a:extLst>
          </p:cNvPr>
          <p:cNvSpPr txBox="1"/>
          <p:nvPr/>
        </p:nvSpPr>
        <p:spPr>
          <a:xfrm>
            <a:off x="3856140" y="6024563"/>
            <a:ext cx="48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Min-max normalization do not change binary data</a:t>
            </a:r>
            <a:endParaRPr lang="en-CA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AAC4A44A-0BEB-AA42-590B-E63449647956}"/>
                  </a:ext>
                </a:extLst>
              </p14:cNvPr>
              <p14:cNvContentPartPr/>
              <p14:nvPr/>
            </p14:nvContentPartPr>
            <p14:xfrm>
              <a:off x="1797900" y="5885287"/>
              <a:ext cx="1226880" cy="2304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AAC4A44A-0BEB-AA42-590B-E634496479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44260" y="5777647"/>
                <a:ext cx="13345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6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82C1-6443-6295-6947-622B8B96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4514B9-ACA0-629E-77E4-B0774EAAA43D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FF0000"/>
                </a:solidFill>
              </a:rPr>
              <a:t>No Dropout regularization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18F916-8566-A489-B8D3-468BD744C121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7A602-7586-F18D-CF6B-993D52BE5621}"/>
              </a:ext>
            </a:extLst>
          </p:cNvPr>
          <p:cNvSpPr/>
          <p:nvPr/>
        </p:nvSpPr>
        <p:spPr>
          <a:xfrm flipV="1">
            <a:off x="4587376" y="817767"/>
            <a:ext cx="2575424" cy="2272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59BAD1-2E23-BB4B-EFCE-DCB62113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6" y="817767"/>
            <a:ext cx="2633564" cy="29766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418A0E-5580-3FD1-2341-3B7C739E7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12240"/>
            <a:ext cx="4876800" cy="29457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AE1EE39-FAC6-87EA-150C-5BDA9B11D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923" y="537907"/>
            <a:ext cx="2700374" cy="30993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77C26A-2ECA-AFC4-A1CF-25A85629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754452"/>
            <a:ext cx="4950632" cy="29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A068-48D8-BA5B-448C-335D7451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822F58-9E25-DD40-16C6-7F7DFDDF799D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BC8C47-81A0-2B56-FE41-C5B82ECD5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0.7787152528762817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1.5899173021316528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9E475A-B69E-0EA2-1516-E9253E1FCA23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FF0000"/>
                </a:solidFill>
              </a:rPr>
              <a:t>No Dropout regularization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2352F-4D69-4918-46FA-AE8B085947B9}"/>
              </a:ext>
            </a:extLst>
          </p:cNvPr>
          <p:cNvSpPr/>
          <p:nvPr/>
        </p:nvSpPr>
        <p:spPr>
          <a:xfrm flipV="1">
            <a:off x="4587376" y="817767"/>
            <a:ext cx="2575424" cy="2272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1BBEA1E-14A6-AF63-707C-33C48B1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3061034"/>
            <a:ext cx="5224307" cy="36262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0A8F82-5C4E-DBCC-3DD2-4A8FADAB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910" y="2817066"/>
            <a:ext cx="5264919" cy="36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93053-C9A1-0B85-D4FB-DA989989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AD5CA9D-03FA-25F3-261F-8067E84EBA2C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0.01</a:t>
            </a:r>
          </a:p>
          <a:p>
            <a:r>
              <a:rPr lang="en-CA" dirty="0">
                <a:solidFill>
                  <a:srgbClr val="FF000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A7957B-BE13-2742-CC75-B5652E02EAD2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6C309C-30AE-B5D4-8080-84C2B0964861}"/>
              </a:ext>
            </a:extLst>
          </p:cNvPr>
          <p:cNvSpPr/>
          <p:nvPr/>
        </p:nvSpPr>
        <p:spPr>
          <a:xfrm flipV="1">
            <a:off x="4587376" y="817767"/>
            <a:ext cx="2700374" cy="2272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D24A07-88D0-56CD-3AEB-A7BA7A98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7" y="650875"/>
            <a:ext cx="2428431" cy="277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52EE51-0548-54A1-DBB7-FA8F2DFE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525520"/>
            <a:ext cx="4411129" cy="26816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C686D0-09CB-2228-7F55-7A52E3D45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448" y="404495"/>
            <a:ext cx="2556832" cy="29279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1167565-1408-C8F1-3704-3F61BABFF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448" y="3384357"/>
            <a:ext cx="4469429" cy="27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79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4281-E835-46FD-22AE-C8590CD1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C6028E7-430F-D7E0-D22A-09F25AC24D83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C3283C-371D-349A-B0C7-5B6DF2B9C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0.5191094279289246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1.1648218631744385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F063E5-5FB5-56E3-8511-4904B725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" y="2387411"/>
            <a:ext cx="5511949" cy="38054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2F9DFE-1773-67BF-EB28-7C8D5ECED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277" y="2387411"/>
            <a:ext cx="5365432" cy="37518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1315E9-DD20-3EE5-6FDA-3889995DE477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0.01</a:t>
            </a:r>
          </a:p>
          <a:p>
            <a:r>
              <a:rPr lang="en-CA" dirty="0">
                <a:solidFill>
                  <a:srgbClr val="FF000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02EC0-EB4C-CF40-1C12-65FF14B11839}"/>
              </a:ext>
            </a:extLst>
          </p:cNvPr>
          <p:cNvSpPr/>
          <p:nvPr/>
        </p:nvSpPr>
        <p:spPr>
          <a:xfrm flipV="1">
            <a:off x="4587376" y="817767"/>
            <a:ext cx="2700374" cy="2272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594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7AC9-6879-9A51-1CB7-DB5467EE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C146352-CDB6-285F-8890-392A19C45BED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FF000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1540C9-113F-3018-BF8C-BD7C90D47534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E5FAB4-66C3-109B-8B81-54A6EE10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62" y="803192"/>
            <a:ext cx="2496425" cy="28702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AE3C57-E92A-DA56-4311-B7869BC7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1299"/>
            <a:ext cx="4945483" cy="30067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1D7AD2-90D8-55E9-8D7A-A505E2F7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968" y="654633"/>
            <a:ext cx="2607209" cy="30067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EA3BB6-A330-35FC-9A8F-D9A48039B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796" y="3759067"/>
            <a:ext cx="4945482" cy="30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232B-6AD0-6321-E483-86B2CBEAD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05C5800-5FCD-986D-D806-A500F5B80568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A03CD3-B1B6-6A9D-EB91-4FE9023D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8.51994514465332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1.157694935798645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116046-AE97-1EE2-9AA5-DD1DA03CD626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8C77EF-E1FB-DC55-CF74-14DD74C4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6548"/>
            <a:ext cx="5377992" cy="37316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86BBD1-42C1-7E21-92C9-5B51BB4B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3" y="2907795"/>
            <a:ext cx="5576086" cy="39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5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AC0B-438B-A32C-97EA-B16CD607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201B57D-6C77-C280-D29A-0B968FA25469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316B97-3207-709E-6329-D5C17ADFCCA0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24C483-8697-3093-0F21-0EB83D7F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683133"/>
            <a:ext cx="2633564" cy="30117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85A0DE-3BC4-65E0-575D-97164A16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161" y="3759067"/>
            <a:ext cx="5179366" cy="31380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65CCA7-BC46-D697-A37B-8E2108C39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714" y="551862"/>
            <a:ext cx="2719929" cy="30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A952BB-C5B8-F43C-02ED-707C18400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665" y="3762998"/>
            <a:ext cx="4875335" cy="30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05A2-6D50-A5D8-0F00-AF7E4602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C9F77E0-591F-51FB-F2C4-9DE2D035726F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43D0A0-3C10-135E-A825-B71AB1C32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3.8540782928466797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1.2107963562011719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8C6DBD7-70DE-3C56-25B4-C552A2E7CAA0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AB119A-A837-A0A8-4313-71BBFCCF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7023"/>
            <a:ext cx="5353506" cy="374119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8F4BE1-0031-E8C9-C7E6-72039F2C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494" y="3021299"/>
            <a:ext cx="5353506" cy="37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0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A941-D302-5441-CB7B-F10C14C7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B6A956-9D1A-2963-0073-1F7E420C3839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AAF16F-E7E9-BB0C-80F6-3E5B4C1FD279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0B486B-0113-2B8E-A5EC-5E5F3294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2" y="829056"/>
            <a:ext cx="2633564" cy="29592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7E1441-6869-2E82-C42D-C6F2CF05D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1" y="3951291"/>
            <a:ext cx="4651490" cy="28869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B4F113E-5E62-6839-75E0-BA2DF3097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220" y="646688"/>
            <a:ext cx="2714926" cy="31416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260535-25DC-BFD2-927C-4717AFB43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449" y="3848269"/>
            <a:ext cx="4972050" cy="30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08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55534-E9AF-4C61-2C54-CA8D44A8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A179374-BC28-2396-DF88-8A38C82565B0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789104-3E7D-A473-0B58-E097FF1EC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1.7959409952163696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1.0577332973480225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310A89-BBEF-4BE2-2493-4478E8BFF3B3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FC56BF-FA4D-3F9F-D853-5385BCBF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0" y="2780185"/>
            <a:ext cx="5905730" cy="40580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674B5F-D321-A4A9-54CA-4DE84AE9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62" y="2780185"/>
            <a:ext cx="5703938" cy="40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D4F7-D652-F0D6-6CC0-C3E2F538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D7BE54-869A-EC55-CEB6-5E17241D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" y="1384075"/>
            <a:ext cx="5553075" cy="348615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28B1267B-BE6B-EE6F-BAE1-A20C9D8DF121}"/>
              </a:ext>
            </a:extLst>
          </p:cNvPr>
          <p:cNvGrpSpPr/>
          <p:nvPr/>
        </p:nvGrpSpPr>
        <p:grpSpPr>
          <a:xfrm>
            <a:off x="7230075" y="1325880"/>
            <a:ext cx="4352925" cy="2304877"/>
            <a:chOff x="7230075" y="1325880"/>
            <a:chExt cx="4352925" cy="230487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D450374-749B-B264-C9A6-B75DA6A76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075" y="1325880"/>
              <a:ext cx="4352925" cy="2286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4D8537-5E17-8F9B-4700-C191E3A9898C}"/>
                </a:ext>
              </a:extLst>
            </p:cNvPr>
            <p:cNvSpPr/>
            <p:nvPr/>
          </p:nvSpPr>
          <p:spPr>
            <a:xfrm>
              <a:off x="8563093" y="3362152"/>
              <a:ext cx="1341120" cy="26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F13F8F8-48DE-5A08-3546-63751005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990"/>
            <a:ext cx="10515600" cy="1325563"/>
          </a:xfrm>
        </p:spPr>
        <p:txBody>
          <a:bodyPr/>
          <a:lstStyle/>
          <a:p>
            <a:r>
              <a:rPr lang="en-US" dirty="0"/>
              <a:t>drug modalities not normalized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5B06BC5E-5831-D0CB-AA01-544517D9F84E}"/>
                  </a:ext>
                </a:extLst>
              </p14:cNvPr>
              <p14:cNvContentPartPr/>
              <p14:nvPr/>
            </p14:nvContentPartPr>
            <p14:xfrm>
              <a:off x="609000" y="1515540"/>
              <a:ext cx="1006560" cy="471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5B06BC5E-5831-D0CB-AA01-544517D9F8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00" y="1407540"/>
                <a:ext cx="1114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9F968279-1C6C-1309-C9B7-6E0EE3C9796D}"/>
                  </a:ext>
                </a:extLst>
              </p14:cNvPr>
              <p14:cNvContentPartPr/>
              <p14:nvPr/>
            </p14:nvContentPartPr>
            <p14:xfrm>
              <a:off x="341160" y="4733265"/>
              <a:ext cx="1274400" cy="828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9F968279-1C6C-1309-C9B7-6E0EE3C97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160" y="4620356"/>
                <a:ext cx="1382040" cy="233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77AC5A9E-8B83-C365-C5E2-B62F3C876AE8}"/>
                  </a:ext>
                </a:extLst>
              </p14:cNvPr>
              <p14:cNvContentPartPr/>
              <p14:nvPr/>
            </p14:nvContentPartPr>
            <p14:xfrm>
              <a:off x="7345260" y="1440180"/>
              <a:ext cx="1197000" cy="388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77AC5A9E-8B83-C365-C5E2-B62F3C876A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1260" y="1333171"/>
                <a:ext cx="1304640" cy="25254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D6150F3F-4A33-E42F-DADF-5357A37D3D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6144" y="3668077"/>
            <a:ext cx="5000625" cy="223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AF0F81E5-1805-7FA5-83FA-56E81C4DC83D}"/>
                  </a:ext>
                </a:extLst>
              </p14:cNvPr>
              <p14:cNvContentPartPr/>
              <p14:nvPr/>
            </p14:nvContentPartPr>
            <p14:xfrm>
              <a:off x="3471862" y="3786600"/>
              <a:ext cx="1226880" cy="230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AF0F81E5-1805-7FA5-83FA-56E81C4DC8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7862" y="3678600"/>
                <a:ext cx="1334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52B921D5-6B2A-E52E-C7C5-976F49F0FDF9}"/>
                  </a:ext>
                </a:extLst>
              </p14:cNvPr>
              <p14:cNvContentPartPr/>
              <p14:nvPr/>
            </p14:nvContentPartPr>
            <p14:xfrm>
              <a:off x="9044640" y="2040425"/>
              <a:ext cx="518760" cy="1548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52B921D5-6B2A-E52E-C7C5-976F49F0FD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0640" y="1932425"/>
                <a:ext cx="626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BFC5139-A73C-62D2-51A0-6760E880B709}"/>
                  </a:ext>
                </a:extLst>
              </p14:cNvPr>
              <p14:cNvContentPartPr/>
              <p14:nvPr/>
            </p14:nvContentPartPr>
            <p14:xfrm>
              <a:off x="2023140" y="2107601"/>
              <a:ext cx="598320" cy="864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BFC5139-A73C-62D2-51A0-6760E880B7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69140" y="1999601"/>
                <a:ext cx="70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D779BD5C-4E25-0FE2-A520-48C1B9EE9928}"/>
                  </a:ext>
                </a:extLst>
              </p14:cNvPr>
              <p14:cNvContentPartPr/>
              <p14:nvPr/>
            </p14:nvContentPartPr>
            <p14:xfrm>
              <a:off x="5280899" y="4275360"/>
              <a:ext cx="624600" cy="309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D779BD5C-4E25-0FE2-A520-48C1B9EE99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26868" y="4167360"/>
                <a:ext cx="732302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A30CD8F0-6EB1-5E6D-4D90-0D6F608604AE}"/>
                  </a:ext>
                </a:extLst>
              </p14:cNvPr>
              <p14:cNvContentPartPr/>
              <p14:nvPr/>
            </p14:nvContentPartPr>
            <p14:xfrm>
              <a:off x="7303349" y="3457575"/>
              <a:ext cx="1197000" cy="3888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A30CD8F0-6EB1-5E6D-4D90-0D6F608604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9349" y="3350566"/>
                <a:ext cx="1304640" cy="25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A85BAAAD-D547-2E86-08DE-77D87A292EF6}"/>
                  </a:ext>
                </a:extLst>
              </p14:cNvPr>
              <p14:cNvContentPartPr/>
              <p14:nvPr/>
            </p14:nvContentPartPr>
            <p14:xfrm>
              <a:off x="3471862" y="5722080"/>
              <a:ext cx="1226880" cy="23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A85BAAAD-D547-2E86-08DE-77D87A292E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7862" y="5614080"/>
                <a:ext cx="13345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681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6407-54D1-EADB-4312-58DF8DDB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CCE2DFD-8C97-B12F-1B92-5FA23A9AD727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5F26FA-AF9E-9D5A-F01E-81D996D906DD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0F5484C-39B8-9A36-7D7B-BA28EBE6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3" y="836022"/>
            <a:ext cx="2419383" cy="27705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2BBAD7E-C4E3-2AF4-B6F5-CB9CA3994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06606"/>
            <a:ext cx="5184329" cy="313563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DBF19A1-5C5B-BA92-AB30-E329077D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504" y="341562"/>
            <a:ext cx="2855986" cy="32454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AA0F106-68D3-0315-0516-1AA670D1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364" y="3660996"/>
            <a:ext cx="5184330" cy="31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320C-2A3E-3CD7-8D62-335E1615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44D4D01-2A26-8321-BDA4-06F3F9DD377F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C9B1A81-C700-8EFF-96C6-C846B063A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5.033831596374512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1.2838635444641113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6239A2-7AE0-F6B7-4B09-F66AC236EFB4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No Dropout regularization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50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A7D81E9-E57A-F30C-7806-27E84CA2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389"/>
            <a:ext cx="5850890" cy="40558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B6013C1-1047-1B10-E599-5016F924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23" y="2870195"/>
            <a:ext cx="5518706" cy="38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2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ED5F3-034C-B1C6-75B7-74CF2C67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7F86F7C-1410-27D7-483B-5AEE5B4ABB77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0.1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00B050"/>
                </a:solidFill>
              </a:rPr>
              <a:t>Drug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327904-23F8-974B-416C-33B3F6CD602E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8069AB-841A-4AC6-FAC7-35AB256B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1" y="864973"/>
            <a:ext cx="2633565" cy="2984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C8F263-9AC5-DD4C-D89B-23ACC7A1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62117"/>
            <a:ext cx="4893276" cy="29958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FB2FD4-4028-9E66-B614-CD1FB522A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24" y="864972"/>
            <a:ext cx="2586280" cy="29847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3730AC-A43A-E3D1-094E-9186425D5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411" y="3927825"/>
            <a:ext cx="4639962" cy="28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98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8606-3066-A12F-F226-C0551EAC0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53BB19F-DF3F-0552-ABE0-81A6708BE662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75BBB7-BD11-5FEF-C174-B7F9D4DFC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1.8434468507766724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0.8110901117324829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F775A4-B526-84C1-A270-5BE9EBCBEAEF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0.1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00B050"/>
                </a:solidFill>
              </a:rPr>
              <a:t>Drug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5B2574-2E20-2105-B8D3-AC27F33E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2692"/>
            <a:ext cx="5505836" cy="38855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BDD177-1A28-4DF4-ACB3-74D37629E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38" y="2783714"/>
            <a:ext cx="5593491" cy="39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2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FE6B-D8A0-9E0E-DF40-A1D6D23F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DBCAA47-EE1D-67A0-583E-090C3C393AAC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No dropout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00B050"/>
                </a:solidFill>
              </a:rPr>
              <a:t>Drug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556CE6-7EB5-F260-7520-73496513CCA5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</p:spTree>
    <p:extLst>
      <p:ext uri="{BB962C8B-B14F-4D97-AF65-F5344CB8AC3E}">
        <p14:creationId xmlns:p14="http://schemas.microsoft.com/office/powerpoint/2010/main" val="2308006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2B66C-EC82-3AC0-66A6-09DC4F7F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03F0842-FDA6-9418-A826-25B163BC3028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874BCE-82EF-41E0-C032-148572DD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914519"/>
            <a:ext cx="111967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1.8434468507766724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0.8110901117324829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A7BBE3-F5BD-441F-E7FD-B40421F1FB23}"/>
              </a:ext>
            </a:extLst>
          </p:cNvPr>
          <p:cNvSpPr txBox="1"/>
          <p:nvPr/>
        </p:nvSpPr>
        <p:spPr>
          <a:xfrm>
            <a:off x="4586547" y="209956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0.1</a:t>
            </a:r>
          </a:p>
          <a:p>
            <a:r>
              <a:rPr lang="en-CA" dirty="0">
                <a:solidFill>
                  <a:srgbClr val="00B05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00B050"/>
                </a:solidFill>
              </a:rPr>
              <a:t>Cell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700</a:t>
            </a:r>
          </a:p>
          <a:p>
            <a:r>
              <a:rPr lang="en-CA" dirty="0">
                <a:solidFill>
                  <a:srgbClr val="00B050"/>
                </a:solidFill>
              </a:rPr>
              <a:t>Drug </a:t>
            </a:r>
            <a:r>
              <a:rPr lang="en-CA" dirty="0" err="1">
                <a:solidFill>
                  <a:srgbClr val="00B050"/>
                </a:solidFill>
              </a:rPr>
              <a:t>latent_dim</a:t>
            </a:r>
            <a:r>
              <a:rPr lang="en-CA" dirty="0">
                <a:solidFill>
                  <a:srgbClr val="00B050"/>
                </a:solidFill>
              </a:rPr>
              <a:t> = 50</a:t>
            </a:r>
          </a:p>
        </p:txBody>
      </p:sp>
    </p:spTree>
    <p:extLst>
      <p:ext uri="{BB962C8B-B14F-4D97-AF65-F5344CB8AC3E}">
        <p14:creationId xmlns:p14="http://schemas.microsoft.com/office/powerpoint/2010/main" val="494322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ED7BB4-A61C-6370-1839-BE76AD84A1FD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2F3BB-5590-CA3F-BDCC-4D444C010349}"/>
              </a:ext>
            </a:extLst>
          </p:cNvPr>
          <p:cNvSpPr/>
          <p:nvPr/>
        </p:nvSpPr>
        <p:spPr>
          <a:xfrm>
            <a:off x="4587375" y="1339739"/>
            <a:ext cx="2222999" cy="6351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D4F1F2-AB63-7A8E-BC40-7AD3208C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75"/>
            <a:ext cx="4587374" cy="34259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BB6C80-0126-04F8-8748-E1A349E1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51" y="654256"/>
            <a:ext cx="4587374" cy="33683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4303F9-B58E-E453-1A19-5B575F6F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32" y="3284216"/>
            <a:ext cx="4768991" cy="35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9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EBDE8B3-89CC-680E-45B5-B7A5A7CD9317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CF34F1-D5E3-73B6-24E6-C23EE6905D5B}"/>
              </a:ext>
            </a:extLst>
          </p:cNvPr>
          <p:cNvSpPr/>
          <p:nvPr/>
        </p:nvSpPr>
        <p:spPr>
          <a:xfrm>
            <a:off x="4587375" y="1339739"/>
            <a:ext cx="2222999" cy="6351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CEC5B-327D-D3FB-3810-9B15256B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6" y="128903"/>
            <a:ext cx="2682792" cy="30568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A8A2CF-B27F-F32E-C9AA-E9CAC11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75" y="3223999"/>
            <a:ext cx="4508860" cy="357820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BB8684-42F9-DAAC-199E-FE191E16A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742" y="2964095"/>
            <a:ext cx="4939508" cy="3838074"/>
          </a:xfrm>
          <a:prstGeom prst="rect">
            <a:avLst/>
          </a:prstGeom>
        </p:spPr>
      </p:pic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D23978F3-50AB-96F0-F462-BBDAB01A2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13975"/>
              </p:ext>
            </p:extLst>
          </p:nvPr>
        </p:nvGraphicFramePr>
        <p:xfrm>
          <a:off x="8708899" y="667389"/>
          <a:ext cx="208342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5122">
                  <a:extLst>
                    <a:ext uri="{9D8B030D-6E8A-4147-A177-3AD203B41FA5}">
                      <a16:colId xmlns:a16="http://schemas.microsoft.com/office/drawing/2014/main" val="832866422"/>
                    </a:ext>
                  </a:extLst>
                </a:gridCol>
                <a:gridCol w="878306">
                  <a:extLst>
                    <a:ext uri="{9D8B030D-6E8A-4147-A177-3AD203B41FA5}">
                      <a16:colId xmlns:a16="http://schemas.microsoft.com/office/drawing/2014/main" val="22025595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AVG Accuracy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0.822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078303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07194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4414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333588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87636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815295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152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892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6FE3-DF69-68BC-E9CF-163A6D11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1931B2-B17C-746C-C674-8C7B5C0B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032"/>
            <a:ext cx="12192000" cy="634593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756DDA-2713-7301-322B-8AD7EE4CB1B4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00B05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A38972-56E3-5FA6-75AC-796C3477C083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Train : CTRP-GDSC</a:t>
            </a:r>
          </a:p>
          <a:p>
            <a:r>
              <a:rPr lang="en-CA" dirty="0"/>
              <a:t>Test : CCLE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27E80-DE12-C090-038D-F62CAD8799A2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5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C652-F5DD-C096-58E2-E6A2DE70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A770E76-70C5-CD3A-1E74-B94F1EAA6904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Train : CTRP-GDSC</a:t>
            </a:r>
          </a:p>
          <a:p>
            <a:r>
              <a:rPr lang="en-CA" dirty="0">
                <a:solidFill>
                  <a:srgbClr val="FF0000"/>
                </a:solidFill>
              </a:rPr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380F33D-2735-18EB-3C6B-C4C24E7D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637520"/>
            <a:ext cx="1119673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0.0000,                                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0.6258597373962402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0.7381967902183533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788955-BDAC-9306-F342-02E34FAEA76B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0F8DB-8557-2BD8-B3FD-9C315FACE95A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B96906E-2084-C259-EECF-3B0276C8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858"/>
            <a:ext cx="5965227" cy="41151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9F50F3E-4B98-4824-29A8-61C81AE6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74" y="2698070"/>
            <a:ext cx="5965227" cy="41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3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E718-36E6-AD1C-FC2E-7B4E0465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B032E-AF6A-4F20-9BF4-F0646141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990"/>
            <a:ext cx="10515600" cy="1325563"/>
          </a:xfrm>
        </p:spPr>
        <p:txBody>
          <a:bodyPr/>
          <a:lstStyle/>
          <a:p>
            <a:r>
              <a:rPr lang="en-US" dirty="0"/>
              <a:t>drug modalities w/ </a:t>
            </a:r>
            <a:r>
              <a:rPr lang="en-CA" dirty="0"/>
              <a:t>min-max normalization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265185-2AB7-629B-658E-4A18EC84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36370"/>
            <a:ext cx="6048375" cy="3467100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4526B537-1E94-5013-6551-BC9B68BC6842}"/>
              </a:ext>
            </a:extLst>
          </p:cNvPr>
          <p:cNvGrpSpPr/>
          <p:nvPr/>
        </p:nvGrpSpPr>
        <p:grpSpPr>
          <a:xfrm>
            <a:off x="7253287" y="1346835"/>
            <a:ext cx="4391025" cy="2372806"/>
            <a:chOff x="7253287" y="1346835"/>
            <a:chExt cx="4391025" cy="237280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BA738B3-EACA-CE7B-C151-64D63F4C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3287" y="1346835"/>
              <a:ext cx="4391025" cy="22288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52A166-763C-6A33-CA06-64770F52953B}"/>
                </a:ext>
              </a:extLst>
            </p:cNvPr>
            <p:cNvSpPr/>
            <p:nvPr/>
          </p:nvSpPr>
          <p:spPr>
            <a:xfrm>
              <a:off x="8596133" y="3344356"/>
              <a:ext cx="1203960" cy="375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842CBAB0-E95D-0D01-C0D6-62F6BA68E26E}"/>
                  </a:ext>
                </a:extLst>
              </p14:cNvPr>
              <p14:cNvContentPartPr/>
              <p14:nvPr/>
            </p14:nvContentPartPr>
            <p14:xfrm>
              <a:off x="609000" y="1515540"/>
              <a:ext cx="1006560" cy="471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842CBAB0-E95D-0D01-C0D6-62F6BA68E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00" y="1407900"/>
                <a:ext cx="111420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e 31">
            <a:extLst>
              <a:ext uri="{FF2B5EF4-FFF2-40B4-BE49-F238E27FC236}">
                <a16:creationId xmlns:a16="http://schemas.microsoft.com/office/drawing/2014/main" id="{B4962DB7-07A2-D18C-F8CD-B6282C62DCFC}"/>
              </a:ext>
            </a:extLst>
          </p:cNvPr>
          <p:cNvGrpSpPr/>
          <p:nvPr/>
        </p:nvGrpSpPr>
        <p:grpSpPr>
          <a:xfrm>
            <a:off x="3471862" y="3630930"/>
            <a:ext cx="4867275" cy="2358832"/>
            <a:chOff x="3471862" y="3630930"/>
            <a:chExt cx="4867275" cy="23588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E579AE2-2C6C-CA8A-0B43-B24847BC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862" y="3630930"/>
              <a:ext cx="4867275" cy="22479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19BC43-6C84-9409-A52C-223CD6FF3330}"/>
                </a:ext>
              </a:extLst>
            </p:cNvPr>
            <p:cNvSpPr/>
            <p:nvPr/>
          </p:nvSpPr>
          <p:spPr>
            <a:xfrm>
              <a:off x="4805422" y="5614477"/>
              <a:ext cx="1203960" cy="375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98BFDB77-41F1-91AB-61C3-C4CEE563A465}"/>
                  </a:ext>
                </a:extLst>
              </p14:cNvPr>
              <p14:cNvContentPartPr/>
              <p14:nvPr/>
            </p14:nvContentPartPr>
            <p14:xfrm>
              <a:off x="341160" y="4733265"/>
              <a:ext cx="1274400" cy="828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98BFDB77-41F1-91AB-61C3-C4CEE563A4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160" y="4625625"/>
                <a:ext cx="13820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0C950B28-6DBD-FC57-B0DC-8C0954EB6E7E}"/>
                  </a:ext>
                </a:extLst>
              </p14:cNvPr>
              <p14:cNvContentPartPr/>
              <p14:nvPr/>
            </p14:nvContentPartPr>
            <p14:xfrm>
              <a:off x="7345260" y="1440180"/>
              <a:ext cx="1197000" cy="388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0C950B28-6DBD-FC57-B0DC-8C0954EB6E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1260" y="1332180"/>
                <a:ext cx="13046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4EABB8D7-BF72-F400-637D-A71DE5BB295D}"/>
                  </a:ext>
                </a:extLst>
              </p14:cNvPr>
              <p14:cNvContentPartPr/>
              <p14:nvPr/>
            </p14:nvContentPartPr>
            <p14:xfrm>
              <a:off x="3471862" y="3786600"/>
              <a:ext cx="1226880" cy="230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4EABB8D7-BF72-F400-637D-A71DE5BB29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8222" y="3678960"/>
                <a:ext cx="1334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64440FEC-EAB9-66B9-6CD3-A8C8DCA539A3}"/>
                  </a:ext>
                </a:extLst>
              </p14:cNvPr>
              <p14:cNvContentPartPr/>
              <p14:nvPr/>
            </p14:nvContentPartPr>
            <p14:xfrm>
              <a:off x="9044640" y="2040425"/>
              <a:ext cx="518760" cy="1548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64440FEC-EAB9-66B9-6CD3-A8C8DCA53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0640" y="1932785"/>
                <a:ext cx="626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3C2CCD51-6061-765E-36C3-F71964609473}"/>
                  </a:ext>
                </a:extLst>
              </p14:cNvPr>
              <p14:cNvContentPartPr/>
              <p14:nvPr/>
            </p14:nvContentPartPr>
            <p14:xfrm>
              <a:off x="2023140" y="2107601"/>
              <a:ext cx="598320" cy="864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3C2CCD51-6061-765E-36C3-F719646094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69140" y="1999601"/>
                <a:ext cx="70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FD41C9F4-5CED-F713-37CC-A8328AF4A517}"/>
                  </a:ext>
                </a:extLst>
              </p14:cNvPr>
              <p14:cNvContentPartPr/>
              <p14:nvPr/>
            </p14:nvContentPartPr>
            <p14:xfrm>
              <a:off x="5280899" y="4275360"/>
              <a:ext cx="624600" cy="309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FD41C9F4-5CED-F713-37CC-A8328AF4A5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27259" y="4167360"/>
                <a:ext cx="732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C9032B75-662C-B357-44C7-6133EAC35663}"/>
                  </a:ext>
                </a:extLst>
              </p14:cNvPr>
              <p14:cNvContentPartPr/>
              <p14:nvPr/>
            </p14:nvContentPartPr>
            <p14:xfrm>
              <a:off x="3525202" y="5714460"/>
              <a:ext cx="1226880" cy="2304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C9032B75-662C-B357-44C7-6133EAC356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71562" y="5606820"/>
                <a:ext cx="1334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8B4A30FA-B1F0-42E7-1205-8B5171A9F838}"/>
                  </a:ext>
                </a:extLst>
              </p14:cNvPr>
              <p14:cNvContentPartPr/>
              <p14:nvPr/>
            </p14:nvContentPartPr>
            <p14:xfrm>
              <a:off x="7345260" y="3416445"/>
              <a:ext cx="1197000" cy="3888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8B4A30FA-B1F0-42E7-1205-8B5171A9F8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1260" y="3308445"/>
                <a:ext cx="1304640" cy="2545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ZoneTexte 35">
            <a:extLst>
              <a:ext uri="{FF2B5EF4-FFF2-40B4-BE49-F238E27FC236}">
                <a16:creationId xmlns:a16="http://schemas.microsoft.com/office/drawing/2014/main" id="{BFEC0562-D727-AF15-4C12-1F909964DFFB}"/>
              </a:ext>
            </a:extLst>
          </p:cNvPr>
          <p:cNvSpPr txBox="1"/>
          <p:nvPr/>
        </p:nvSpPr>
        <p:spPr>
          <a:xfrm>
            <a:off x="3856140" y="6024563"/>
            <a:ext cx="48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Min-max normalization do not change binary data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96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F48711-C3E1-F11F-C085-D72DDF706652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1D0F7-5B3E-071B-C105-1967FCCB7EF0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2B18E2-D165-0A88-C3EB-E884ED79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" y="802982"/>
            <a:ext cx="4520132" cy="33944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4D74BF-10E0-93C2-8C71-0CD7CEAE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55" y="718246"/>
            <a:ext cx="4749001" cy="35587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C7A4F6-3D44-6803-E8CC-5FCC2454D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252" y="3188163"/>
            <a:ext cx="4620628" cy="34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4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A5F095-029B-3D4C-2C66-584A96842938}"/>
              </a:ext>
            </a:extLst>
          </p:cNvPr>
          <p:cNvSpPr txBox="1"/>
          <p:nvPr/>
        </p:nvSpPr>
        <p:spPr>
          <a:xfrm>
            <a:off x="4587376" y="193223"/>
            <a:ext cx="3399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433E7-EC0A-8DC3-712F-D3AB9E9B4D37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71B94612-14EB-10BA-B99E-FFAA4C4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6245"/>
              </p:ext>
            </p:extLst>
          </p:nvPr>
        </p:nvGraphicFramePr>
        <p:xfrm>
          <a:off x="9420712" y="375070"/>
          <a:ext cx="1985223" cy="1564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976">
                  <a:extLst>
                    <a:ext uri="{9D8B030D-6E8A-4147-A177-3AD203B41FA5}">
                      <a16:colId xmlns:a16="http://schemas.microsoft.com/office/drawing/2014/main" val="1972679010"/>
                    </a:ext>
                  </a:extLst>
                </a:gridCol>
                <a:gridCol w="706247">
                  <a:extLst>
                    <a:ext uri="{9D8B030D-6E8A-4147-A177-3AD203B41FA5}">
                      <a16:colId xmlns:a16="http://schemas.microsoft.com/office/drawing/2014/main" val="3740306036"/>
                    </a:ext>
                  </a:extLst>
                </a:gridCol>
              </a:tblGrid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AVG Accuracy</a:t>
                      </a:r>
                      <a:endParaRPr lang="en-CA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0.784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1518914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0.768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7200354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6447906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10229569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4926562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2720965"/>
                  </a:ext>
                </a:extLst>
              </a:tr>
              <a:tr h="2235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9328082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EE07064D-2549-B18C-173F-BA98C73A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92" y="3053326"/>
            <a:ext cx="4775166" cy="38046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1464007-B2D8-AE7E-EDE5-E36262EE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3695"/>
            <a:ext cx="4775167" cy="36839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394EBA-8779-7917-6EC7-5D6D385E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1" y="193223"/>
            <a:ext cx="2427207" cy="27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28EE9-0E46-CA05-F47C-B0C3F6A8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753BA4-2543-70E6-E568-DAD264A03DA7}"/>
              </a:ext>
            </a:extLst>
          </p:cNvPr>
          <p:cNvSpPr txBox="1"/>
          <p:nvPr/>
        </p:nvSpPr>
        <p:spPr>
          <a:xfrm>
            <a:off x="4587376" y="193223"/>
            <a:ext cx="339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  <a:p>
            <a:r>
              <a:rPr lang="en-CA" dirty="0">
                <a:solidFill>
                  <a:srgbClr val="FF0000"/>
                </a:solidFill>
              </a:rPr>
              <a:t>Without </a:t>
            </a:r>
            <a:r>
              <a:rPr lang="en-CA" dirty="0" err="1">
                <a:solidFill>
                  <a:srgbClr val="FF0000"/>
                </a:solidFill>
              </a:rPr>
              <a:t>cell_mut</a:t>
            </a:r>
            <a:r>
              <a:rPr lang="en-CA" dirty="0">
                <a:solidFill>
                  <a:srgbClr val="FF0000"/>
                </a:solidFill>
              </a:rPr>
              <a:t> modality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A6564B-5B15-AF91-BD71-FAC89B561C93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Train : CTRP-GDSC</a:t>
            </a:r>
          </a:p>
          <a:p>
            <a:r>
              <a:rPr lang="en-CA" dirty="0">
                <a:solidFill>
                  <a:srgbClr val="FF0000"/>
                </a:solidFill>
              </a:rPr>
              <a:t>Test : CCLE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FB2470-22B3-AB27-48D9-6B7641B38D72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E1DD42-F5B4-D9DC-AFAB-C36A7D5D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97" y="699950"/>
            <a:ext cx="2839203" cy="32806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5DC50C-11B0-5F79-4D87-95D29878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39628"/>
            <a:ext cx="4587376" cy="27985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886F6B-E73B-D0B0-924F-49FF4AAA4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24" y="285014"/>
            <a:ext cx="2946992" cy="34064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22B3F9-2EDA-18CD-DBE4-1D1585DF2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005" y="3828866"/>
            <a:ext cx="5022994" cy="30291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732FE-F67D-8275-19BF-F20BFCD3F92D}"/>
              </a:ext>
            </a:extLst>
          </p:cNvPr>
          <p:cNvSpPr/>
          <p:nvPr/>
        </p:nvSpPr>
        <p:spPr>
          <a:xfrm>
            <a:off x="4601400" y="1940024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863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017E2-27A5-97A9-98AB-85E01612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F94C3E-1247-3CFF-007E-5F58C98C65C7}"/>
              </a:ext>
            </a:extLst>
          </p:cNvPr>
          <p:cNvSpPr txBox="1"/>
          <p:nvPr/>
        </p:nvSpPr>
        <p:spPr>
          <a:xfrm>
            <a:off x="93132" y="19784"/>
            <a:ext cx="2633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Train : CTRP-GDSC</a:t>
            </a:r>
          </a:p>
          <a:p>
            <a:r>
              <a:rPr lang="en-CA" dirty="0">
                <a:solidFill>
                  <a:srgbClr val="FF0000"/>
                </a:solidFill>
              </a:rPr>
              <a:t>Test : CCLE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C758A1-359C-C9CC-29FB-9D291B28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" y="1637520"/>
            <a:ext cx="1119673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0.0000,                                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0.0000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0.5464912056922913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0.7619394063949585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E2F828-9D13-9B97-60F3-5D3EF49428D6}"/>
              </a:ext>
            </a:extLst>
          </p:cNvPr>
          <p:cNvSpPr txBox="1"/>
          <p:nvPr/>
        </p:nvSpPr>
        <p:spPr>
          <a:xfrm>
            <a:off x="4587376" y="193223"/>
            <a:ext cx="339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  <a:p>
            <a:r>
              <a:rPr lang="en-CA" dirty="0">
                <a:solidFill>
                  <a:srgbClr val="FF0000"/>
                </a:solidFill>
              </a:rPr>
              <a:t>Without </a:t>
            </a:r>
            <a:r>
              <a:rPr lang="en-CA" dirty="0" err="1">
                <a:solidFill>
                  <a:srgbClr val="FF0000"/>
                </a:solidFill>
              </a:rPr>
              <a:t>cell_mut</a:t>
            </a:r>
            <a:r>
              <a:rPr lang="en-CA" dirty="0">
                <a:solidFill>
                  <a:srgbClr val="FF0000"/>
                </a:solidFill>
              </a:rPr>
              <a:t> modality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A9EA8-5491-171C-7006-A7940F1F8754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7F568A-7555-79E3-7E14-BA7B445D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046"/>
            <a:ext cx="5739063" cy="39201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06357E-B7E1-EB0D-BBF1-BBAD289C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242" y="2935155"/>
            <a:ext cx="5448587" cy="37996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8FF47D-ECF7-C147-718D-39486C9534F0}"/>
              </a:ext>
            </a:extLst>
          </p:cNvPr>
          <p:cNvSpPr/>
          <p:nvPr/>
        </p:nvSpPr>
        <p:spPr>
          <a:xfrm>
            <a:off x="4601400" y="1940024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729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F8895F9-A17D-32DA-0285-74C8BBE1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460"/>
            <a:ext cx="4198259" cy="3135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A369D5-8683-AA5F-4D38-3B867AC5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78" y="957479"/>
            <a:ext cx="4428122" cy="33411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24D71F-E66B-0BBC-5B5C-2332FCEB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60" y="3722866"/>
            <a:ext cx="4081490" cy="31351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0EAB028-3E08-F74C-D852-59F6B1DC13B4}"/>
              </a:ext>
            </a:extLst>
          </p:cNvPr>
          <p:cNvSpPr txBox="1"/>
          <p:nvPr/>
        </p:nvSpPr>
        <p:spPr>
          <a:xfrm>
            <a:off x="4587376" y="193223"/>
            <a:ext cx="339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  <a:p>
            <a:r>
              <a:rPr lang="en-CA" dirty="0">
                <a:solidFill>
                  <a:srgbClr val="FF0000"/>
                </a:solidFill>
              </a:rPr>
              <a:t>Without </a:t>
            </a:r>
            <a:r>
              <a:rPr lang="en-CA" dirty="0" err="1">
                <a:solidFill>
                  <a:srgbClr val="FF0000"/>
                </a:solidFill>
              </a:rPr>
              <a:t>cell_mut</a:t>
            </a:r>
            <a:r>
              <a:rPr lang="en-CA" dirty="0">
                <a:solidFill>
                  <a:srgbClr val="FF0000"/>
                </a:solidFill>
              </a:rPr>
              <a:t> modality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76C88-C4D6-BF16-17F3-901794D6AFA9}"/>
              </a:ext>
            </a:extLst>
          </p:cNvPr>
          <p:cNvSpPr/>
          <p:nvPr/>
        </p:nvSpPr>
        <p:spPr>
          <a:xfrm>
            <a:off x="4664286" y="19133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0C7F0-5813-A39C-9858-0A99B598C192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1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0A9D2-0738-862B-B595-A3E75C4C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1C5DC8EE-0C78-9D18-5905-A79215D20E5A}"/>
              </a:ext>
            </a:extLst>
          </p:cNvPr>
          <p:cNvSpPr txBox="1"/>
          <p:nvPr/>
        </p:nvSpPr>
        <p:spPr>
          <a:xfrm>
            <a:off x="4587376" y="193223"/>
            <a:ext cx="339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strike="sngStrike" dirty="0">
                <a:solidFill>
                  <a:srgbClr val="FF0000"/>
                </a:solidFill>
              </a:rPr>
              <a:t>Weighted</a:t>
            </a:r>
            <a:r>
              <a:rPr lang="en-CA" dirty="0">
                <a:solidFill>
                  <a:srgbClr val="FF0000"/>
                </a:solidFill>
              </a:rPr>
              <a:t>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regularization 0.05</a:t>
            </a:r>
          </a:p>
          <a:p>
            <a:r>
              <a:rPr lang="en-CA" dirty="0">
                <a:solidFill>
                  <a:srgbClr val="FF0000"/>
                </a:solidFill>
              </a:rPr>
              <a:t># no normalization of tensors</a:t>
            </a:r>
          </a:p>
          <a:p>
            <a:r>
              <a:rPr lang="en-CA" dirty="0">
                <a:solidFill>
                  <a:srgbClr val="FF0000"/>
                </a:solidFill>
              </a:rPr>
              <a:t>Cell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100</a:t>
            </a:r>
          </a:p>
          <a:p>
            <a:r>
              <a:rPr lang="en-CA" dirty="0">
                <a:solidFill>
                  <a:srgbClr val="FF0000"/>
                </a:solidFill>
              </a:rPr>
              <a:t>Drug </a:t>
            </a:r>
            <a:r>
              <a:rPr lang="en-CA" dirty="0" err="1">
                <a:solidFill>
                  <a:srgbClr val="FF0000"/>
                </a:solidFill>
              </a:rPr>
              <a:t>latent_dim</a:t>
            </a:r>
            <a:r>
              <a:rPr lang="en-CA" dirty="0">
                <a:solidFill>
                  <a:srgbClr val="FF0000"/>
                </a:solidFill>
              </a:rPr>
              <a:t> = 25</a:t>
            </a:r>
          </a:p>
          <a:p>
            <a:r>
              <a:rPr lang="en-CA" dirty="0">
                <a:solidFill>
                  <a:srgbClr val="FF0000"/>
                </a:solidFill>
              </a:rPr>
              <a:t>Without </a:t>
            </a:r>
            <a:r>
              <a:rPr lang="en-CA" dirty="0" err="1">
                <a:solidFill>
                  <a:srgbClr val="FF0000"/>
                </a:solidFill>
              </a:rPr>
              <a:t>cell_mut</a:t>
            </a:r>
            <a:r>
              <a:rPr lang="en-CA" dirty="0">
                <a:solidFill>
                  <a:srgbClr val="FF0000"/>
                </a:solidFill>
              </a:rPr>
              <a:t> modality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62C5A-C93B-1543-13DB-49CE56F4A738}"/>
              </a:ext>
            </a:extLst>
          </p:cNvPr>
          <p:cNvSpPr/>
          <p:nvPr/>
        </p:nvSpPr>
        <p:spPr>
          <a:xfrm>
            <a:off x="4664286" y="19133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ECDEDC61-C3D9-BC97-514B-61345E8BD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54318"/>
              </p:ext>
            </p:extLst>
          </p:nvPr>
        </p:nvGraphicFramePr>
        <p:xfrm>
          <a:off x="9264317" y="436123"/>
          <a:ext cx="2086951" cy="17617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549">
                  <a:extLst>
                    <a:ext uri="{9D8B030D-6E8A-4147-A177-3AD203B41FA5}">
                      <a16:colId xmlns:a16="http://schemas.microsoft.com/office/drawing/2014/main" val="2686778467"/>
                    </a:ext>
                  </a:extLst>
                </a:gridCol>
                <a:gridCol w="612402">
                  <a:extLst>
                    <a:ext uri="{9D8B030D-6E8A-4147-A177-3AD203B41FA5}">
                      <a16:colId xmlns:a16="http://schemas.microsoft.com/office/drawing/2014/main" val="1971631376"/>
                    </a:ext>
                  </a:extLst>
                </a:gridCol>
              </a:tblGrid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AVG Accuracy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0.807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8169341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0.894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3534335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34289417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65098167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14034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0865179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1286386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B44DBC76-33B1-0744-9592-F6E52AC8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6" y="3000342"/>
            <a:ext cx="4632243" cy="366443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8F90AA1-A650-CD0C-0DFD-1FD922A7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97" y="2820673"/>
            <a:ext cx="4904250" cy="384410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DFA6D81-1E21-9ADB-A973-73711FE0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73572" cy="24955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D1C53D-0D3F-F0CF-E5CC-5686583E9735}"/>
              </a:ext>
            </a:extLst>
          </p:cNvPr>
          <p:cNvSpPr/>
          <p:nvPr/>
        </p:nvSpPr>
        <p:spPr>
          <a:xfrm>
            <a:off x="4587376" y="557687"/>
            <a:ext cx="2633564" cy="2845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716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4D3257-9D97-13E5-5632-C6D4C828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   - </a:t>
            </a:r>
            <a:r>
              <a:rPr lang="en-US" dirty="0" err="1"/>
              <a:t>lr</a:t>
            </a:r>
            <a:r>
              <a:rPr lang="en-US" dirty="0"/>
              <a:t> = 0.01</a:t>
            </a:r>
            <a:endParaRPr lang="en-CA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070AAB-DAD9-6BD2-3332-F84CFCB1B315}"/>
              </a:ext>
            </a:extLst>
          </p:cNvPr>
          <p:cNvSpPr txBox="1"/>
          <p:nvPr/>
        </p:nvSpPr>
        <p:spPr>
          <a:xfrm>
            <a:off x="88777" y="13736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C08DA5F-D885-D5A4-43BA-27B541194320}"/>
              </a:ext>
            </a:extLst>
          </p:cNvPr>
          <p:cNvGrpSpPr/>
          <p:nvPr/>
        </p:nvGrpSpPr>
        <p:grpSpPr>
          <a:xfrm>
            <a:off x="1013222" y="1696114"/>
            <a:ext cx="3230304" cy="835641"/>
            <a:chOff x="3071812" y="862013"/>
            <a:chExt cx="6048375" cy="1584723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90EEED9-5D5C-895A-35BD-3064E3C3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3723"/>
            <a:stretch/>
          </p:blipFill>
          <p:spPr>
            <a:xfrm>
              <a:off x="3071812" y="862013"/>
              <a:ext cx="6048375" cy="83564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CF792D6-AE4A-DEE6-856E-1DD82F80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6587"/>
            <a:stretch/>
          </p:blipFill>
          <p:spPr>
            <a:xfrm>
              <a:off x="3071812" y="1758116"/>
              <a:ext cx="6048375" cy="68862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7BE0257-3CCD-BA6A-87B4-A92A1FFE8506}"/>
              </a:ext>
            </a:extLst>
          </p:cNvPr>
          <p:cNvGrpSpPr/>
          <p:nvPr/>
        </p:nvGrpSpPr>
        <p:grpSpPr>
          <a:xfrm>
            <a:off x="6594403" y="1648687"/>
            <a:ext cx="3524894" cy="883068"/>
            <a:chOff x="180973" y="3045397"/>
            <a:chExt cx="6067426" cy="1583279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66585E-143E-7A60-E03B-BE3BE5E0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735"/>
            <a:stretch/>
          </p:blipFill>
          <p:spPr>
            <a:xfrm>
              <a:off x="180974" y="3045397"/>
              <a:ext cx="6067425" cy="883068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9EF22CF-177A-4840-0117-61B0D0CC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6723" b="-116"/>
            <a:stretch/>
          </p:blipFill>
          <p:spPr>
            <a:xfrm>
              <a:off x="180973" y="3943616"/>
              <a:ext cx="6067425" cy="68506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7B2F0BBE-506F-59B2-CEDC-4979745D3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53" y="3003198"/>
            <a:ext cx="4140508" cy="244205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A111E7E-B45B-22AF-5CA5-7F5FA6877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27" y="2890420"/>
            <a:ext cx="4229285" cy="25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8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3C30-E8CA-7C00-4415-2AC11A83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F72E9-2E54-F946-FB0F-4643DB4B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   - </a:t>
            </a:r>
            <a:r>
              <a:rPr lang="en-US" dirty="0" err="1"/>
              <a:t>lr</a:t>
            </a:r>
            <a:r>
              <a:rPr lang="en-US" dirty="0"/>
              <a:t> = 0.01</a:t>
            </a:r>
            <a:endParaRPr lang="en-CA" dirty="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64395993-6A4B-D99C-4C1D-0FBD8540E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084148"/>
              </p:ext>
            </p:extLst>
          </p:nvPr>
        </p:nvGraphicFramePr>
        <p:xfrm>
          <a:off x="1499586" y="5167312"/>
          <a:ext cx="1989339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2113">
                  <a:extLst>
                    <a:ext uri="{9D8B030D-6E8A-4147-A177-3AD203B41FA5}">
                      <a16:colId xmlns:a16="http://schemas.microsoft.com/office/drawing/2014/main" val="2861711277"/>
                    </a:ext>
                  </a:extLst>
                </a:gridCol>
                <a:gridCol w="937226">
                  <a:extLst>
                    <a:ext uri="{9D8B030D-6E8A-4147-A177-3AD203B41FA5}">
                      <a16:colId xmlns:a16="http://schemas.microsoft.com/office/drawing/2014/main" val="1127037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~50%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5816722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7C1A132C-775F-4C7D-EC34-2B15E6BB221A}"/>
              </a:ext>
            </a:extLst>
          </p:cNvPr>
          <p:cNvSpPr txBox="1"/>
          <p:nvPr/>
        </p:nvSpPr>
        <p:spPr>
          <a:xfrm>
            <a:off x="88777" y="13736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E8A2BC-6C10-A805-C838-852EAA56C238}"/>
              </a:ext>
            </a:extLst>
          </p:cNvPr>
          <p:cNvGrpSpPr/>
          <p:nvPr/>
        </p:nvGrpSpPr>
        <p:grpSpPr>
          <a:xfrm>
            <a:off x="434313" y="1690688"/>
            <a:ext cx="3054612" cy="981491"/>
            <a:chOff x="3843337" y="881063"/>
            <a:chExt cx="4505325" cy="132556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B9BCE8B-963F-4654-8003-67175D8DC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7499"/>
            <a:stretch/>
          </p:blipFill>
          <p:spPr>
            <a:xfrm>
              <a:off x="3843337" y="881063"/>
              <a:ext cx="4505325" cy="63702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B0D805F-2432-47E4-0F10-232B1DF3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7557"/>
            <a:stretch/>
          </p:blipFill>
          <p:spPr>
            <a:xfrm>
              <a:off x="3843337" y="1572567"/>
              <a:ext cx="4505325" cy="634059"/>
            </a:xfrm>
            <a:prstGeom prst="rect">
              <a:avLst/>
            </a:prstGeom>
          </p:spPr>
        </p:pic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1C05B5AB-E3F2-DAB2-5C9B-C1E519C0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561" y="198402"/>
            <a:ext cx="108843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0.4600,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0.5800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104F2D5-659A-180F-4044-E51FF8A4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97" y="1385167"/>
            <a:ext cx="3437878" cy="25740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8948B5-B505-F216-1459-26519DA5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135" y="1385167"/>
            <a:ext cx="3596983" cy="27023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697684-9F2F-E2CF-0B9B-5187FB677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44" y="4246781"/>
            <a:ext cx="3288899" cy="24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8A152-75CA-8232-7CA8-7543BF9E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weighted alpha 1 - </a:t>
            </a:r>
            <a:r>
              <a:rPr lang="en-US" dirty="0" err="1"/>
              <a:t>lr</a:t>
            </a:r>
            <a:r>
              <a:rPr lang="en-US" dirty="0"/>
              <a:t> = 0.01</a:t>
            </a:r>
            <a:endParaRPr lang="en-CA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BE6E721-397D-05C9-97DC-45DCA09CD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90207"/>
              </p:ext>
            </p:extLst>
          </p:nvPr>
        </p:nvGraphicFramePr>
        <p:xfrm>
          <a:off x="9711431" y="2148840"/>
          <a:ext cx="152501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592">
                  <a:extLst>
                    <a:ext uri="{9D8B030D-6E8A-4147-A177-3AD203B41FA5}">
                      <a16:colId xmlns:a16="http://schemas.microsoft.com/office/drawing/2014/main" val="3078941992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1171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0.683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8482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98251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0.687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5033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0.701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68962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0.749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80670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0.740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02992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9649722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id="{673FD52A-C2A1-D2C6-FABB-72A3CF1AFA1F}"/>
              </a:ext>
            </a:extLst>
          </p:cNvPr>
          <p:cNvGrpSpPr/>
          <p:nvPr/>
        </p:nvGrpSpPr>
        <p:grpSpPr>
          <a:xfrm>
            <a:off x="484803" y="1690689"/>
            <a:ext cx="3288207" cy="724038"/>
            <a:chOff x="3671887" y="1343025"/>
            <a:chExt cx="4848225" cy="116981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DB2D80C-E35A-817D-9EB5-7388FC8D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6299"/>
            <a:stretch/>
          </p:blipFill>
          <p:spPr>
            <a:xfrm>
              <a:off x="3671887" y="1343025"/>
              <a:ext cx="4848225" cy="571592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E6B9BF5-151F-8712-1124-AC4B1E7C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6299"/>
            <a:stretch/>
          </p:blipFill>
          <p:spPr>
            <a:xfrm>
              <a:off x="3671887" y="1941250"/>
              <a:ext cx="4848225" cy="571592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E72B7F9-35AD-8F06-F023-245C60C6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33" y="1384917"/>
            <a:ext cx="4187575" cy="2474234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1CB7EC7D-BA83-FBA5-6877-680F6A8E91C0}"/>
              </a:ext>
            </a:extLst>
          </p:cNvPr>
          <p:cNvGrpSpPr/>
          <p:nvPr/>
        </p:nvGrpSpPr>
        <p:grpSpPr>
          <a:xfrm>
            <a:off x="484803" y="4409252"/>
            <a:ext cx="3767601" cy="808565"/>
            <a:chOff x="3671887" y="1395412"/>
            <a:chExt cx="4848225" cy="116234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636CB6B-8CDF-DB29-6D42-644DD87B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7380"/>
            <a:stretch/>
          </p:blipFill>
          <p:spPr>
            <a:xfrm>
              <a:off x="3671887" y="1395412"/>
              <a:ext cx="4848225" cy="5132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2D4BC96-7450-04D4-504E-FF23B527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7380"/>
            <a:stretch/>
          </p:blipFill>
          <p:spPr>
            <a:xfrm>
              <a:off x="3671887" y="2044466"/>
              <a:ext cx="4848225" cy="513287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A1FEBFDC-2615-D33B-C549-D60BF3450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433" y="4208316"/>
            <a:ext cx="4362402" cy="26452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477B4BA-0AD6-6C45-D0D7-B9AA0E2AD993}"/>
              </a:ext>
            </a:extLst>
          </p:cNvPr>
          <p:cNvSpPr txBox="1"/>
          <p:nvPr/>
        </p:nvSpPr>
        <p:spPr>
          <a:xfrm>
            <a:off x="88777" y="13736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2009854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1F4B6-9BED-883F-D8E3-68EFABC2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A5B86-66B4-B6D7-1598-4EBFF2C5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weighted alpha 1    - </a:t>
            </a:r>
            <a:r>
              <a:rPr lang="en-US" dirty="0" err="1"/>
              <a:t>lr</a:t>
            </a:r>
            <a:r>
              <a:rPr lang="en-US" dirty="0"/>
              <a:t> = 0.01</a:t>
            </a:r>
            <a:endParaRPr lang="en-CA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D15B6984-0966-734A-F623-283A2CD6A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749353"/>
              </p:ext>
            </p:extLst>
          </p:nvPr>
        </p:nvGraphicFramePr>
        <p:xfrm>
          <a:off x="1537040" y="4536933"/>
          <a:ext cx="152501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592">
                  <a:extLst>
                    <a:ext uri="{9D8B030D-6E8A-4147-A177-3AD203B41FA5}">
                      <a16:colId xmlns:a16="http://schemas.microsoft.com/office/drawing/2014/main" val="3078941992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1171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0.683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8482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98251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0.687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5033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0.701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68962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0.749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80670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0.740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02992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9649722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27EA91D7-0DC3-9516-AC30-EE2CFBA932A4}"/>
              </a:ext>
            </a:extLst>
          </p:cNvPr>
          <p:cNvSpPr txBox="1"/>
          <p:nvPr/>
        </p:nvSpPr>
        <p:spPr>
          <a:xfrm>
            <a:off x="88777" y="13736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A5004FF-B1EE-3FA3-6C6E-4CA26AA0A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0138" y="245709"/>
            <a:ext cx="108843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0.5175,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0.5225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B8FE0A4-0687-2911-AC98-FB73F3EF4449}"/>
              </a:ext>
            </a:extLst>
          </p:cNvPr>
          <p:cNvGrpSpPr/>
          <p:nvPr/>
        </p:nvGrpSpPr>
        <p:grpSpPr>
          <a:xfrm>
            <a:off x="392421" y="1450879"/>
            <a:ext cx="3060994" cy="1088135"/>
            <a:chOff x="392420" y="1450879"/>
            <a:chExt cx="3648075" cy="133670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6C5EF2D-58EA-928F-222C-3763DA417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6647"/>
            <a:stretch/>
          </p:blipFill>
          <p:spPr>
            <a:xfrm>
              <a:off x="392420" y="1450879"/>
              <a:ext cx="3648075" cy="55074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DDE95BC-BE60-FC2F-19AC-0C2100141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4513"/>
            <a:stretch/>
          </p:blipFill>
          <p:spPr>
            <a:xfrm>
              <a:off x="392420" y="2148840"/>
              <a:ext cx="3648075" cy="63874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49C4B8B-B03E-BBB9-0081-00ED46CF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84" y="1293785"/>
            <a:ext cx="3724274" cy="280511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197BA15-B109-0DE1-228A-1ABCE082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90" y="1329739"/>
            <a:ext cx="3635985" cy="27691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E450FF7-606E-72AF-68F5-8A3072A4D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934" y="4098897"/>
            <a:ext cx="3531648" cy="26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2A6018-F2C1-14FD-D396-FA2CD501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006792"/>
            <a:ext cx="975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CA889DC-2DEF-9478-76CF-57DF8875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MSE weighted alpha 1 - </a:t>
            </a:r>
            <a:r>
              <a:rPr lang="en-US" dirty="0" err="1"/>
              <a:t>lr</a:t>
            </a:r>
            <a:r>
              <a:rPr lang="en-US" dirty="0"/>
              <a:t> = 0.001</a:t>
            </a:r>
            <a:endParaRPr lang="en-CA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ECC6013-0E64-E503-2448-FFCBDCCB9B3E}"/>
              </a:ext>
            </a:extLst>
          </p:cNvPr>
          <p:cNvGrpSpPr/>
          <p:nvPr/>
        </p:nvGrpSpPr>
        <p:grpSpPr>
          <a:xfrm>
            <a:off x="838200" y="1818952"/>
            <a:ext cx="3852909" cy="986392"/>
            <a:chOff x="3657600" y="1357313"/>
            <a:chExt cx="4876800" cy="143716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4F2C11F-AFEB-4E7D-92D2-0EC27199F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4550"/>
            <a:stretch/>
          </p:blipFill>
          <p:spPr>
            <a:xfrm>
              <a:off x="3657600" y="1357313"/>
              <a:ext cx="4876800" cy="640164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2CA1544-6FB2-F535-6E9D-03100B45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4550"/>
            <a:stretch/>
          </p:blipFill>
          <p:spPr>
            <a:xfrm>
              <a:off x="3657600" y="2154313"/>
              <a:ext cx="4876800" cy="640164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4C2FBD2-279A-EE6A-5954-6C551D2F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96" y="3858458"/>
            <a:ext cx="4081315" cy="249240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4049F9-C539-77BA-5E87-8B0C742BBAFA}"/>
              </a:ext>
            </a:extLst>
          </p:cNvPr>
          <p:cNvGrpSpPr/>
          <p:nvPr/>
        </p:nvGrpSpPr>
        <p:grpSpPr>
          <a:xfrm>
            <a:off x="6125592" y="1836779"/>
            <a:ext cx="4196319" cy="937564"/>
            <a:chOff x="5782182" y="1796758"/>
            <a:chExt cx="4924426" cy="139296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189F56E-6D97-E11B-B7FC-860ABAD0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3615"/>
            <a:stretch/>
          </p:blipFill>
          <p:spPr>
            <a:xfrm>
              <a:off x="5782183" y="1796758"/>
              <a:ext cx="4924425" cy="680436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07DF6B9-DE8A-280A-1C72-4CFD4A5F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5397"/>
            <a:stretch/>
          </p:blipFill>
          <p:spPr>
            <a:xfrm>
              <a:off x="5782182" y="2583264"/>
              <a:ext cx="4924425" cy="606456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B0B92907-1A90-84A1-4978-1354CEFB1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592" y="3630781"/>
            <a:ext cx="4019006" cy="24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3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6708C-63CE-066E-7C11-008ED2978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E971F57-B3A2-3AFE-544D-778D3287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MSE weighted alpha 1 - </a:t>
            </a:r>
            <a:r>
              <a:rPr lang="en-US" dirty="0" err="1"/>
              <a:t>lr</a:t>
            </a:r>
            <a:r>
              <a:rPr lang="en-US" dirty="0"/>
              <a:t> = 0.001</a:t>
            </a:r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10A609-5727-A8A9-224C-03325ABB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6" y="1498015"/>
            <a:ext cx="3552825" cy="409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CC3EE2-1F1D-930C-5B28-DCF3C56E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28" y="1252261"/>
            <a:ext cx="3552826" cy="26477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847E9F-A2CA-D25B-5CC8-B3800041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631" y="1216765"/>
            <a:ext cx="3819525" cy="280035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2B1DD28-8AC3-1474-E427-16A26B279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780" y="161121"/>
            <a:ext cx="108843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Sparsity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0.5154,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0.4016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A48265-0F2D-0709-5102-8436ED08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60" y="4017115"/>
            <a:ext cx="3689798" cy="2714440"/>
          </a:xfrm>
          <a:prstGeom prst="rect">
            <a:avLst/>
          </a:prstGeom>
        </p:spPr>
      </p:pic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BE3B8C1B-B67C-83DB-3F82-BED81C03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5189"/>
              </p:ext>
            </p:extLst>
          </p:nvPr>
        </p:nvGraphicFramePr>
        <p:xfrm>
          <a:off x="10146437" y="5001155"/>
          <a:ext cx="1882806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7082">
                  <a:extLst>
                    <a:ext uri="{9D8B030D-6E8A-4147-A177-3AD203B41FA5}">
                      <a16:colId xmlns:a16="http://schemas.microsoft.com/office/drawing/2014/main" val="41170249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30153588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72154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16204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29541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98143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245784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2837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5786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95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1771E4A-43E9-F1E4-1152-2D712DD6723F}"/>
              </a:ext>
            </a:extLst>
          </p:cNvPr>
          <p:cNvSpPr txBox="1"/>
          <p:nvPr/>
        </p:nvSpPr>
        <p:spPr>
          <a:xfrm>
            <a:off x="-85353" y="0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AE PRETRAINING WITH ALL DATA - WEIGHTED MSE - Encoders NOT FROZEN during MLP training (sans la couche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ReLu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de sortie de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l'encodeur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 algn="ctr"/>
            <a:r>
              <a:rPr lang="en-US" sz="1800" b="1" dirty="0">
                <a:effectLst/>
                <a:latin typeface="Calibri" panose="020F0502020204030204" pitchFamily="34" charset="0"/>
              </a:rPr>
              <a:t>Accuracy =0.70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6E69F4-3491-2CD4-B31E-4F1396EB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" y="1200329"/>
            <a:ext cx="2804200" cy="21021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2807A2-3E07-4B88-7C30-3C12DE3A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45" y="1199719"/>
            <a:ext cx="2804200" cy="20853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EB0EC1-9B3A-0AF0-B932-E8B62B42E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72" y="3429000"/>
            <a:ext cx="3384699" cy="24957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93830B8-40D9-4077-B5FC-F844DF99238C}"/>
              </a:ext>
            </a:extLst>
          </p:cNvPr>
          <p:cNvSpPr txBox="1"/>
          <p:nvPr/>
        </p:nvSpPr>
        <p:spPr>
          <a:xfrm>
            <a:off x="6167760" y="-610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AE PRETRAINING WITH ALL DATA - WEIGHTED MSE - Encoders FROZEN during MLP training (sans la couche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ReLu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de sortie de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l'encodeur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 algn="ctr" rtl="0"/>
            <a:r>
              <a:rPr lang="en-US" sz="1800" b="1" dirty="0">
                <a:effectLst/>
                <a:latin typeface="Calibri" panose="020F0502020204030204" pitchFamily="34" charset="0"/>
              </a:rPr>
              <a:t>Accuracy = 0.52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6735737-749B-80D3-66FD-92B0FEFA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281612"/>
            <a:ext cx="2804199" cy="20881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20371E-FCC8-0FBA-2C11-763E88EA5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336" y="1199719"/>
            <a:ext cx="2983659" cy="22766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5088FFD-524B-1DCA-6B16-D51C041C0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97" y="3476390"/>
            <a:ext cx="3611513" cy="26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98D45-CBA7-8421-1241-60C3ABD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Screening files : </a:t>
            </a:r>
            <a:r>
              <a:rPr lang="en-US" dirty="0" err="1"/>
              <a:t>labelised</a:t>
            </a:r>
            <a:r>
              <a:rPr lang="en-US" dirty="0"/>
              <a:t> data</a:t>
            </a: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D1828E-8097-63B5-B3AE-5EF6C80F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53" y="1690687"/>
            <a:ext cx="5382447" cy="44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7D08CC-B702-9BBC-E143-C2AE0621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" y="1690688"/>
            <a:ext cx="5863797" cy="48871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9AF906-0947-CE4A-6F5E-691E7AE525AB}"/>
              </a:ext>
            </a:extLst>
          </p:cNvPr>
          <p:cNvSpPr txBox="1"/>
          <p:nvPr/>
        </p:nvSpPr>
        <p:spPr>
          <a:xfrm>
            <a:off x="2370338" y="1127464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A41FDF-BC9F-49F2-816B-35CD87726948}"/>
              </a:ext>
            </a:extLst>
          </p:cNvPr>
          <p:cNvSpPr txBox="1"/>
          <p:nvPr/>
        </p:nvSpPr>
        <p:spPr>
          <a:xfrm>
            <a:off x="8684751" y="112746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CCLE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62786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4DA90-1C28-1D3B-B854-79226A5C6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F2234BC-3237-835C-6317-8E07169FBF7C}"/>
              </a:ext>
            </a:extLst>
          </p:cNvPr>
          <p:cNvSpPr txBox="1"/>
          <p:nvPr/>
        </p:nvSpPr>
        <p:spPr>
          <a:xfrm>
            <a:off x="2370338" y="1127464"/>
            <a:ext cx="16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CTRP-GDSC</a:t>
            </a:r>
            <a:endParaRPr lang="en-CA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36F299-B440-FFFD-2FA5-52A83BABA08E}"/>
              </a:ext>
            </a:extLst>
          </p:cNvPr>
          <p:cNvSpPr txBox="1"/>
          <p:nvPr/>
        </p:nvSpPr>
        <p:spPr>
          <a:xfrm>
            <a:off x="8684751" y="112746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CCLE</a:t>
            </a:r>
            <a:endParaRPr lang="en-CA" sz="24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F290C80-2627-0289-C15D-EC0E5C2EB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995" y="1955148"/>
            <a:ext cx="2469502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cell_CN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(1265, 23874)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(1265, 19221)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cell_mut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(1265, 17671)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209)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4048)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C86E989-8AFD-3EBD-DA52-BF28E5C1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363" y="4914929"/>
            <a:ext cx="365247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0.34482276923373134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0.7043432474854251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C477D6-4833-A030-894E-13D0B4083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225" y="1955148"/>
            <a:ext cx="2335255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cell_CN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(1260, 23874)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(1260, 19221)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cell_mut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(1260, 17671)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209)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4048)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A29DD7-8D90-E72E-4FC5-E0CB4D876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894" y="4899539"/>
            <a:ext cx="41283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0.3700451615330001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0.7043432474854251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260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E553-A231-A5FD-727B-CA74F83D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4D3D6B0E-F9C4-5A02-5028-0633A1BF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995" y="2509145"/>
            <a:ext cx="2469502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</a:t>
            </a:r>
            <a:r>
              <a:rPr lang="en-US" altLang="en-US" dirty="0">
                <a:latin typeface="menlo"/>
              </a:rPr>
              <a:t>1359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, 19221)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209)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4048)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037ACF2-E720-0F9B-4F9D-5812305BE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363" y="4914929"/>
            <a:ext cx="365247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0.1692699979890005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0.7043432474854251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F04DCE-2E97-DBBC-E310-CD97367B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225" y="2509146"/>
            <a:ext cx="233525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cell_exp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(1359, 19221)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drug_desc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209)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drug_finger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: (704, 4048)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01AC9-0D47-CD18-225F-00B57DD4B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894" y="4899539"/>
            <a:ext cx="41283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X_cell_test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0.1692699979890005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X_drug_test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sparsity: 0.7043432474854251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FEE784-B241-7BB2-68F6-62B6D7724EF5}"/>
              </a:ext>
            </a:extLst>
          </p:cNvPr>
          <p:cNvSpPr txBox="1"/>
          <p:nvPr/>
        </p:nvSpPr>
        <p:spPr>
          <a:xfrm>
            <a:off x="4587377" y="193223"/>
            <a:ext cx="26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ONLY </a:t>
            </a:r>
            <a:r>
              <a:rPr lang="en-CA" dirty="0" err="1">
                <a:solidFill>
                  <a:srgbClr val="FF0000"/>
                </a:solidFill>
              </a:rPr>
              <a:t>cell_exp</a:t>
            </a:r>
            <a:endParaRPr lang="en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AF6406-345D-E60F-96D1-C61928627FAA}"/>
              </a:ext>
            </a:extLst>
          </p:cNvPr>
          <p:cNvSpPr txBox="1"/>
          <p:nvPr/>
        </p:nvSpPr>
        <p:spPr>
          <a:xfrm>
            <a:off x="2370339" y="658834"/>
            <a:ext cx="163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CTRP-GDSC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all data</a:t>
            </a:r>
            <a:endParaRPr lang="en-CA" sz="24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8FD3D2-171A-D220-3012-E71D53D16C9B}"/>
              </a:ext>
            </a:extLst>
          </p:cNvPr>
          <p:cNvSpPr txBox="1"/>
          <p:nvPr/>
        </p:nvSpPr>
        <p:spPr>
          <a:xfrm>
            <a:off x="8787538" y="658834"/>
            <a:ext cx="1127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CCLE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all data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25892478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47442</TotalTime>
  <Words>4348</Words>
  <Application>Microsoft Office PowerPoint</Application>
  <PresentationFormat>Grand écran</PresentationFormat>
  <Paragraphs>769</Paragraphs>
  <Slides>62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menlo</vt:lpstr>
      <vt:lpstr>Wingdings</vt:lpstr>
      <vt:lpstr>Thème Office</vt:lpstr>
      <vt:lpstr>Présentation PowerPoint</vt:lpstr>
      <vt:lpstr>Présentation PowerPoint</vt:lpstr>
      <vt:lpstr>Cell modalities w/ min-max normalization</vt:lpstr>
      <vt:lpstr>drug modalities not normalized</vt:lpstr>
      <vt:lpstr>drug modalities w/ min-max normalization</vt:lpstr>
      <vt:lpstr>Présentation PowerPoint</vt:lpstr>
      <vt:lpstr>Screening files : labelised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MSE    - lr = 0.01</vt:lpstr>
      <vt:lpstr>MSE    - lr = 0.01</vt:lpstr>
      <vt:lpstr>MSE weighted alpha 1 - lr = 0.01</vt:lpstr>
      <vt:lpstr>MSE weighted alpha 1    - lr = 0.01</vt:lpstr>
      <vt:lpstr>MSE weighted alpha 1 - lr = 0.001</vt:lpstr>
      <vt:lpstr>MSE weighted alpha 1 - lr = 0.001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camille jimenez cortes</dc:creator>
  <cp:lastModifiedBy>camille jimenez cortes</cp:lastModifiedBy>
  <cp:revision>15</cp:revision>
  <dcterms:created xsi:type="dcterms:W3CDTF">2025-04-28T08:24:51Z</dcterms:created>
  <dcterms:modified xsi:type="dcterms:W3CDTF">2025-07-03T12:41:26Z</dcterms:modified>
</cp:coreProperties>
</file>